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6"/>
  </p:notesMasterIdLst>
  <p:sldIdLst>
    <p:sldId id="277" r:id="rId2"/>
    <p:sldId id="625" r:id="rId3"/>
    <p:sldId id="301" r:id="rId4"/>
    <p:sldId id="665" r:id="rId5"/>
    <p:sldId id="666" r:id="rId6"/>
    <p:sldId id="667" r:id="rId7"/>
    <p:sldId id="668" r:id="rId8"/>
    <p:sldId id="621" r:id="rId9"/>
    <p:sldId id="430" r:id="rId10"/>
    <p:sldId id="662" r:id="rId11"/>
    <p:sldId id="663" r:id="rId12"/>
    <p:sldId id="581" r:id="rId13"/>
    <p:sldId id="622" r:id="rId14"/>
    <p:sldId id="629" r:id="rId15"/>
    <p:sldId id="630" r:id="rId16"/>
    <p:sldId id="631" r:id="rId17"/>
    <p:sldId id="632" r:id="rId18"/>
    <p:sldId id="633" r:id="rId19"/>
    <p:sldId id="634" r:id="rId20"/>
    <p:sldId id="635" r:id="rId21"/>
    <p:sldId id="636" r:id="rId22"/>
    <p:sldId id="637" r:id="rId23"/>
    <p:sldId id="638" r:id="rId24"/>
    <p:sldId id="652" r:id="rId25"/>
    <p:sldId id="639" r:id="rId26"/>
    <p:sldId id="661" r:id="rId27"/>
    <p:sldId id="646" r:id="rId28"/>
    <p:sldId id="640" r:id="rId29"/>
    <p:sldId id="641" r:id="rId30"/>
    <p:sldId id="642" r:id="rId31"/>
    <p:sldId id="643" r:id="rId32"/>
    <p:sldId id="620" r:id="rId33"/>
    <p:sldId id="552" r:id="rId34"/>
    <p:sldId id="645" r:id="rId35"/>
    <p:sldId id="555" r:id="rId36"/>
    <p:sldId id="653" r:id="rId37"/>
    <p:sldId id="601" r:id="rId38"/>
    <p:sldId id="602" r:id="rId39"/>
    <p:sldId id="553" r:id="rId40"/>
    <p:sldId id="554" r:id="rId41"/>
    <p:sldId id="664" r:id="rId42"/>
    <p:sldId id="433" r:id="rId43"/>
    <p:sldId id="624" r:id="rId44"/>
    <p:sldId id="65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1" autoAdjust="0"/>
    <p:restoredTop sz="92254" autoAdjust="0"/>
  </p:normalViewPr>
  <p:slideViewPr>
    <p:cSldViewPr snapToGrid="0">
      <p:cViewPr varScale="1">
        <p:scale>
          <a:sx n="115" d="100"/>
          <a:sy n="115" d="100"/>
        </p:scale>
        <p:origin x="180" y="276"/>
      </p:cViewPr>
      <p:guideLst>
        <p:guide orient="horz" pos="2160"/>
        <p:guide pos="3840"/>
      </p:guideLst>
    </p:cSldViewPr>
  </p:slideViewPr>
  <p:notesTextViewPr>
    <p:cViewPr>
      <p:scale>
        <a:sx n="1" d="1"/>
        <a:sy n="1" d="1"/>
      </p:scale>
      <p:origin x="0" y="0"/>
    </p:cViewPr>
  </p:notesTextViewPr>
  <p:sorterViewPr>
    <p:cViewPr>
      <p:scale>
        <a:sx n="100" d="100"/>
        <a:sy n="100" d="100"/>
      </p:scale>
      <p:origin x="0" y="-97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7/6/2018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3</a:t>
            </a:fld>
            <a:endParaRPr lang="en-US"/>
          </a:p>
        </p:txBody>
      </p:sp>
    </p:spTree>
    <p:extLst>
      <p:ext uri="{BB962C8B-B14F-4D97-AF65-F5344CB8AC3E}">
        <p14:creationId xmlns:p14="http://schemas.microsoft.com/office/powerpoint/2010/main" val="2514855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183002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81349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85108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01430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88702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20700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336181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869708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338316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4108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a:t>
            </a:fld>
            <a:endParaRPr lang="en-US"/>
          </a:p>
        </p:txBody>
      </p:sp>
    </p:spTree>
    <p:extLst>
      <p:ext uri="{BB962C8B-B14F-4D97-AF65-F5344CB8AC3E}">
        <p14:creationId xmlns:p14="http://schemas.microsoft.com/office/powerpoint/2010/main" val="130670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3489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583976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4081402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30552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648041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05294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6</a:t>
            </a:fld>
            <a:endParaRPr lang="en-US"/>
          </a:p>
        </p:txBody>
      </p:sp>
    </p:spTree>
    <p:extLst>
      <p:ext uri="{BB962C8B-B14F-4D97-AF65-F5344CB8AC3E}">
        <p14:creationId xmlns:p14="http://schemas.microsoft.com/office/powerpoint/2010/main" val="57391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9</a:t>
            </a:fld>
            <a:endParaRPr lang="en-US"/>
          </a:p>
        </p:txBody>
      </p:sp>
    </p:spTree>
    <p:extLst>
      <p:ext uri="{BB962C8B-B14F-4D97-AF65-F5344CB8AC3E}">
        <p14:creationId xmlns:p14="http://schemas.microsoft.com/office/powerpoint/2010/main" val="47073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10</a:t>
            </a:fld>
            <a:endParaRPr lang="en-US"/>
          </a:p>
        </p:txBody>
      </p:sp>
    </p:spTree>
    <p:extLst>
      <p:ext uri="{BB962C8B-B14F-4D97-AF65-F5344CB8AC3E}">
        <p14:creationId xmlns:p14="http://schemas.microsoft.com/office/powerpoint/2010/main" val="263696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11</a:t>
            </a:fld>
            <a:endParaRPr lang="en-US"/>
          </a:p>
        </p:txBody>
      </p:sp>
    </p:spTree>
    <p:extLst>
      <p:ext uri="{BB962C8B-B14F-4D97-AF65-F5344CB8AC3E}">
        <p14:creationId xmlns:p14="http://schemas.microsoft.com/office/powerpoint/2010/main" val="362257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379914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48737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181971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01550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535017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874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34496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8531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60404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89510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73773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35165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95683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09412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40899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0279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3724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13866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106239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7/6/2018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4092004046"/>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NeuroDOT 2.2.0</a:t>
            </a:r>
            <a:br>
              <a:rPr lang="en-US" smtClean="0"/>
            </a:br>
            <a:r>
              <a:rPr lang="en-US" smtClean="0"/>
              <a:t>Base</a:t>
            </a:r>
            <a:endParaRPr lang="en-US"/>
          </a:p>
        </p:txBody>
      </p:sp>
      <p:sp>
        <p:nvSpPr>
          <p:cNvPr id="3" name="Subtitle 2"/>
          <p:cNvSpPr>
            <a:spLocks noGrp="1"/>
          </p:cNvSpPr>
          <p:nvPr>
            <p:ph type="subTitle" idx="1"/>
          </p:nvPr>
        </p:nvSpPr>
        <p:spPr/>
        <p:txBody>
          <a:bodyPr>
            <a:noAutofit/>
          </a:bodyPr>
          <a:lstStyle/>
          <a:p>
            <a:r>
              <a:rPr lang="en-US" sz="4000" i="1" smtClean="0"/>
              <a:t>Tutorial - Overview</a:t>
            </a:r>
            <a:endParaRPr lang="en-US" sz="4000" i="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6883" y="2404534"/>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List of Data and Support Files</a:t>
            </a:r>
            <a:endParaRPr lang="en-US"/>
          </a:p>
        </p:txBody>
      </p:sp>
      <p:sp>
        <p:nvSpPr>
          <p:cNvPr id="3" name="Content Placeholder 2"/>
          <p:cNvSpPr>
            <a:spLocks noGrp="1"/>
          </p:cNvSpPr>
          <p:nvPr>
            <p:ph idx="1"/>
          </p:nvPr>
        </p:nvSpPr>
        <p:spPr>
          <a:xfrm>
            <a:off x="0" y="965200"/>
            <a:ext cx="12192000" cy="5080000"/>
          </a:xfrm>
        </p:spPr>
        <p:txBody>
          <a:bodyPr numCol="2">
            <a:noAutofit/>
          </a:bodyPr>
          <a:lstStyle/>
          <a:p>
            <a:pPr>
              <a:spcBef>
                <a:spcPts val="0"/>
              </a:spcBef>
            </a:pPr>
            <a:r>
              <a:rPr lang="en-US" sz="1600" smtClean="0"/>
              <a:t>/Data</a:t>
            </a:r>
          </a:p>
          <a:p>
            <a:pPr lvl="1">
              <a:spcBef>
                <a:spcPts val="0"/>
              </a:spcBef>
            </a:pPr>
            <a:r>
              <a:rPr lang="en-US" sz="1400"/>
              <a:t>/</a:t>
            </a:r>
            <a:r>
              <a:rPr lang="en-US" sz="1400" smtClean="0"/>
              <a:t>NeuroDOT_Base_AC_Sample.mat</a:t>
            </a:r>
          </a:p>
          <a:p>
            <a:pPr lvl="1">
              <a:spcBef>
                <a:spcPts val="0"/>
              </a:spcBef>
            </a:pPr>
            <a:r>
              <a:rPr lang="en-US" sz="1400" smtClean="0"/>
              <a:t>/NeuroDOT_Base_CCW_Sample.mat</a:t>
            </a:r>
          </a:p>
          <a:p>
            <a:pPr lvl="1">
              <a:spcBef>
                <a:spcPts val="0"/>
              </a:spcBef>
            </a:pPr>
            <a:r>
              <a:rPr lang="en-US" sz="1400"/>
              <a:t>/</a:t>
            </a:r>
            <a:r>
              <a:rPr lang="en-US" sz="1400" smtClean="0"/>
              <a:t>NeuroDOT_Base_CW_Sample.mat</a:t>
            </a:r>
          </a:p>
          <a:p>
            <a:pPr lvl="1">
              <a:spcBef>
                <a:spcPts val="0"/>
              </a:spcBef>
            </a:pPr>
            <a:r>
              <a:rPr lang="en-US" sz="1400" smtClean="0"/>
              <a:t>/NeuroDOT_Base_GV_Sample.mat</a:t>
            </a:r>
            <a:endParaRPr lang="en-US" sz="1400"/>
          </a:p>
          <a:p>
            <a:pPr lvl="1">
              <a:spcBef>
                <a:spcPts val="0"/>
              </a:spcBef>
            </a:pPr>
            <a:r>
              <a:rPr lang="en-US" sz="1400" smtClean="0"/>
              <a:t>/NeuroDOT_Base_HW_Sample_1.mat*</a:t>
            </a:r>
          </a:p>
          <a:p>
            <a:pPr lvl="1">
              <a:spcBef>
                <a:spcPts val="0"/>
              </a:spcBef>
            </a:pPr>
            <a:r>
              <a:rPr lang="en-US" sz="1400" smtClean="0"/>
              <a:t>/NeuroDOT_Base_HW_Sample_2.mat</a:t>
            </a:r>
          </a:p>
          <a:p>
            <a:pPr lvl="1">
              <a:spcBef>
                <a:spcPts val="0"/>
              </a:spcBef>
            </a:pPr>
            <a:r>
              <a:rPr lang="en-US" sz="1400"/>
              <a:t>/</a:t>
            </a:r>
            <a:r>
              <a:rPr lang="en-US" sz="1400" smtClean="0"/>
              <a:t>NeuroDOT_Base_HW_Sample_Noisy.mat</a:t>
            </a:r>
            <a:endParaRPr lang="en-US" sz="1400"/>
          </a:p>
          <a:p>
            <a:pPr lvl="1">
              <a:spcBef>
                <a:spcPts val="0"/>
              </a:spcBef>
            </a:pPr>
            <a:r>
              <a:rPr lang="en-US" sz="1400"/>
              <a:t>/</a:t>
            </a:r>
            <a:r>
              <a:rPr lang="en-US" sz="1400" smtClean="0"/>
              <a:t>NeuroDOT_Base_IN_Sample.mat</a:t>
            </a:r>
            <a:endParaRPr lang="en-US" sz="1400"/>
          </a:p>
          <a:p>
            <a:pPr lvl="1">
              <a:spcBef>
                <a:spcPts val="0"/>
              </a:spcBef>
            </a:pPr>
            <a:r>
              <a:rPr lang="en-US" sz="1400"/>
              <a:t>/</a:t>
            </a:r>
            <a:r>
              <a:rPr lang="en-US" sz="1400" smtClean="0"/>
              <a:t>NeuroDOT_Base_OUT_Sample.mat</a:t>
            </a:r>
            <a:endParaRPr lang="en-US" sz="1400"/>
          </a:p>
          <a:p>
            <a:pPr lvl="1">
              <a:spcBef>
                <a:spcPts val="0"/>
              </a:spcBef>
            </a:pPr>
            <a:r>
              <a:rPr lang="en-US" sz="1400" smtClean="0"/>
              <a:t>/NeuroDOT_Base_RW_Sample.mat</a:t>
            </a:r>
            <a:endParaRPr lang="en-US" sz="1400"/>
          </a:p>
          <a:p>
            <a:pPr lvl="1">
              <a:spcBef>
                <a:spcPts val="0"/>
              </a:spcBef>
            </a:pPr>
            <a:r>
              <a:rPr lang="en-US" sz="1400" smtClean="0"/>
              <a:t>/HOMER_Sample</a:t>
            </a:r>
          </a:p>
          <a:p>
            <a:pPr lvl="2">
              <a:spcBef>
                <a:spcPts val="0"/>
              </a:spcBef>
            </a:pPr>
            <a:r>
              <a:rPr lang="en-US" sz="1200" smtClean="0"/>
              <a:t>/test_homer2.nirs</a:t>
            </a:r>
          </a:p>
          <a:p>
            <a:pPr lvl="1">
              <a:spcBef>
                <a:spcPts val="0"/>
              </a:spcBef>
            </a:pPr>
            <a:r>
              <a:rPr lang="en-US" sz="1400" smtClean="0"/>
              <a:t>/ND1_Sample</a:t>
            </a:r>
            <a:endParaRPr lang="en-US" sz="1400"/>
          </a:p>
          <a:p>
            <a:pPr lvl="2">
              <a:spcBef>
                <a:spcPts val="0"/>
              </a:spcBef>
            </a:pPr>
            <a:r>
              <a:rPr lang="en-US" sz="1200"/>
              <a:t>/NeuroDOT_Base_Converter_Sample.mat</a:t>
            </a:r>
            <a:endParaRPr lang="en-US" sz="1600"/>
          </a:p>
          <a:p>
            <a:pPr lvl="1">
              <a:spcBef>
                <a:spcPts val="0"/>
              </a:spcBef>
            </a:pPr>
            <a:r>
              <a:rPr lang="en-US" sz="1400" smtClean="0"/>
              <a:t>/Raw_Samples</a:t>
            </a:r>
          </a:p>
          <a:p>
            <a:pPr lvl="2">
              <a:spcBef>
                <a:spcPts val="0"/>
              </a:spcBef>
            </a:pPr>
            <a:r>
              <a:rPr lang="en-US" sz="1200"/>
              <a:t>/AC_Sample</a:t>
            </a:r>
            <a:r>
              <a:rPr lang="en-US" sz="1200" smtClean="0"/>
              <a:t>/</a:t>
            </a:r>
          </a:p>
          <a:p>
            <a:pPr lvl="2">
              <a:spcBef>
                <a:spcPts val="0"/>
              </a:spcBef>
            </a:pPr>
            <a:r>
              <a:rPr lang="en-US" sz="1200" smtClean="0"/>
              <a:t>/CCW_Sample/</a:t>
            </a:r>
          </a:p>
          <a:p>
            <a:pPr lvl="2">
              <a:spcBef>
                <a:spcPts val="0"/>
              </a:spcBef>
            </a:pPr>
            <a:r>
              <a:rPr lang="en-US" sz="1200"/>
              <a:t>/</a:t>
            </a:r>
            <a:r>
              <a:rPr lang="en-US" sz="1200" smtClean="0"/>
              <a:t>CW_Sample/</a:t>
            </a:r>
          </a:p>
          <a:p>
            <a:pPr lvl="2">
              <a:spcBef>
                <a:spcPts val="0"/>
              </a:spcBef>
            </a:pPr>
            <a:r>
              <a:rPr lang="en-US" sz="1200" smtClean="0"/>
              <a:t>/GV_Sample/</a:t>
            </a:r>
            <a:endParaRPr lang="en-US" sz="1200"/>
          </a:p>
          <a:p>
            <a:pPr lvl="2">
              <a:spcBef>
                <a:spcPts val="0"/>
              </a:spcBef>
            </a:pPr>
            <a:r>
              <a:rPr lang="en-US" sz="1200" smtClean="0"/>
              <a:t>/HW_Sample_1/</a:t>
            </a:r>
          </a:p>
          <a:p>
            <a:pPr lvl="2">
              <a:spcBef>
                <a:spcPts val="0"/>
              </a:spcBef>
            </a:pPr>
            <a:r>
              <a:rPr lang="en-US" sz="1200"/>
              <a:t>/HW_Sample_2</a:t>
            </a:r>
            <a:r>
              <a:rPr lang="en-US" sz="1200" smtClean="0"/>
              <a:t>/</a:t>
            </a:r>
          </a:p>
          <a:p>
            <a:pPr lvl="2">
              <a:spcBef>
                <a:spcPts val="0"/>
              </a:spcBef>
            </a:pPr>
            <a:r>
              <a:rPr lang="en-US" sz="1200" smtClean="0"/>
              <a:t>/HW_Sample_Noisy/</a:t>
            </a:r>
            <a:endParaRPr lang="en-US" sz="1200"/>
          </a:p>
          <a:p>
            <a:pPr lvl="2">
              <a:spcBef>
                <a:spcPts val="0"/>
              </a:spcBef>
            </a:pPr>
            <a:r>
              <a:rPr lang="en-US" sz="1200" smtClean="0"/>
              <a:t>/IN_Sample</a:t>
            </a:r>
            <a:r>
              <a:rPr lang="en-US" sz="1200"/>
              <a:t>/</a:t>
            </a:r>
          </a:p>
          <a:p>
            <a:pPr lvl="2">
              <a:spcBef>
                <a:spcPts val="0"/>
              </a:spcBef>
            </a:pPr>
            <a:r>
              <a:rPr lang="en-US" sz="1200" smtClean="0"/>
              <a:t>/OUT_Sample</a:t>
            </a:r>
            <a:r>
              <a:rPr lang="en-US" sz="1200"/>
              <a:t>/</a:t>
            </a:r>
          </a:p>
          <a:p>
            <a:pPr lvl="2">
              <a:spcBef>
                <a:spcPts val="0"/>
              </a:spcBef>
            </a:pPr>
            <a:r>
              <a:rPr lang="en-US" sz="1200" smtClean="0"/>
              <a:t>/RW_Sample/</a:t>
            </a:r>
          </a:p>
          <a:p>
            <a:pPr>
              <a:spcBef>
                <a:spcPts val="0"/>
              </a:spcBef>
            </a:pPr>
            <a:r>
              <a:rPr lang="en-US" sz="1600" smtClean="0"/>
              <a:t>/Support_Files</a:t>
            </a:r>
          </a:p>
          <a:p>
            <a:pPr lvl="1">
              <a:spcBef>
                <a:spcPts val="0"/>
              </a:spcBef>
            </a:pPr>
            <a:r>
              <a:rPr lang="en-US" sz="1400" smtClean="0"/>
              <a:t>/Raw_Support_Files/</a:t>
            </a:r>
          </a:p>
          <a:p>
            <a:pPr lvl="2">
              <a:spcBef>
                <a:spcPts val="0"/>
              </a:spcBef>
            </a:pPr>
            <a:r>
              <a:rPr lang="en-US" sz="1200" smtClean="0"/>
              <a:t>/Spectroscopy/E.mat</a:t>
            </a:r>
          </a:p>
          <a:p>
            <a:pPr lvl="1">
              <a:spcBef>
                <a:spcPts val="0"/>
              </a:spcBef>
            </a:pPr>
            <a:r>
              <a:rPr lang="en-US" sz="1400" smtClean="0"/>
              <a:t>/A_Adult_96x92.mat</a:t>
            </a:r>
          </a:p>
          <a:p>
            <a:pPr lvl="1">
              <a:spcBef>
                <a:spcPts val="0"/>
              </a:spcBef>
            </a:pPr>
            <a:r>
              <a:rPr lang="en-US" sz="1400" smtClean="0"/>
              <a:t>/</a:t>
            </a:r>
            <a:r>
              <a:rPr lang="en-US" sz="1400"/>
              <a:t>Atlas_MNI152nl_T1_on_111.mat</a:t>
            </a:r>
          </a:p>
          <a:p>
            <a:pPr lvl="1">
              <a:spcBef>
                <a:spcPts val="0"/>
              </a:spcBef>
            </a:pPr>
            <a:r>
              <a:rPr lang="en-US" sz="1400" smtClean="0"/>
              <a:t>/</a:t>
            </a:r>
            <a:r>
              <a:rPr lang="en-US" sz="1400"/>
              <a:t>Atlas_MNI152nl_T1_on_333.mat</a:t>
            </a:r>
          </a:p>
          <a:p>
            <a:pPr lvl="1">
              <a:spcBef>
                <a:spcPts val="0"/>
              </a:spcBef>
            </a:pPr>
            <a:r>
              <a:rPr lang="en-US" sz="1400" smtClean="0"/>
              <a:t>/</a:t>
            </a:r>
            <a:r>
              <a:rPr lang="en-US" sz="1400"/>
              <a:t>Atlas_Segmented_MNI152nl_T1_on_111.mat</a:t>
            </a:r>
          </a:p>
          <a:p>
            <a:pPr lvl="1">
              <a:spcBef>
                <a:spcPts val="0"/>
              </a:spcBef>
            </a:pPr>
            <a:r>
              <a:rPr lang="en-US" sz="1400" smtClean="0"/>
              <a:t>/Atlas_Segmented_MNI152nl_T1_on_333.mat</a:t>
            </a:r>
          </a:p>
          <a:p>
            <a:pPr lvl="1">
              <a:spcBef>
                <a:spcPts val="0"/>
              </a:spcBef>
            </a:pPr>
            <a:r>
              <a:rPr lang="en-US" sz="1400" smtClean="0"/>
              <a:t>/Cap_Fitter_Mesh_Sample.mat</a:t>
            </a:r>
          </a:p>
          <a:p>
            <a:pPr lvl="1">
              <a:spcBef>
                <a:spcPts val="0"/>
              </a:spcBef>
            </a:pPr>
            <a:r>
              <a:rPr lang="en-US" sz="1400" smtClean="0"/>
              <a:t>/LR_Meshes_MNI_164k.mat</a:t>
            </a:r>
          </a:p>
          <a:p>
            <a:pPr lvl="1">
              <a:spcBef>
                <a:spcPts val="0"/>
              </a:spcBef>
            </a:pPr>
            <a:r>
              <a:rPr lang="en-US" sz="1400" smtClean="0"/>
              <a:t>/Pad_Adult_96x92.mat</a:t>
            </a:r>
          </a:p>
          <a:p>
            <a:pPr lvl="1">
              <a:spcBef>
                <a:spcPts val="0"/>
              </a:spcBef>
            </a:pPr>
            <a:r>
              <a:rPr lang="en-US" sz="1400" smtClean="0"/>
              <a:t>/Pad_AdultV24x28.mat</a:t>
            </a:r>
          </a:p>
          <a:p>
            <a:pPr lvl="1">
              <a:spcBef>
                <a:spcPts val="0"/>
              </a:spcBef>
            </a:pPr>
            <a:r>
              <a:rPr lang="en-US" sz="1400" smtClean="0"/>
              <a:t>/Pad_Baby32x34.mat</a:t>
            </a:r>
          </a:p>
        </p:txBody>
      </p:sp>
      <p:sp>
        <p:nvSpPr>
          <p:cNvPr id="4" name="Rectangle 3"/>
          <p:cNvSpPr/>
          <p:nvPr/>
        </p:nvSpPr>
        <p:spPr>
          <a:xfrm>
            <a:off x="0" y="6581001"/>
            <a:ext cx="3793474" cy="276999"/>
          </a:xfrm>
          <a:prstGeom prst="rect">
            <a:avLst/>
          </a:prstGeom>
        </p:spPr>
        <p:txBody>
          <a:bodyPr wrap="none">
            <a:spAutoFit/>
          </a:bodyPr>
          <a:lstStyle/>
          <a:p>
            <a:r>
              <a:rPr lang="en-US" sz="1200"/>
              <a:t>* This sample is the primary subject of the </a:t>
            </a:r>
            <a:r>
              <a:rPr lang="en-US" sz="1200" smtClean="0"/>
              <a:t>tutorials.</a:t>
            </a:r>
            <a:endParaRPr lang="en-US" sz="1200"/>
          </a:p>
        </p:txBody>
      </p:sp>
    </p:spTree>
    <p:extLst>
      <p:ext uri="{BB962C8B-B14F-4D97-AF65-F5344CB8AC3E}">
        <p14:creationId xmlns:p14="http://schemas.microsoft.com/office/powerpoint/2010/main" val="1010890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List of Functions (1)</a:t>
            </a:r>
            <a:endParaRPr lang="en-US"/>
          </a:p>
        </p:txBody>
      </p:sp>
      <p:sp>
        <p:nvSpPr>
          <p:cNvPr id="3" name="Content Placeholder 2"/>
          <p:cNvSpPr>
            <a:spLocks noGrp="1"/>
          </p:cNvSpPr>
          <p:nvPr>
            <p:ph idx="1"/>
          </p:nvPr>
        </p:nvSpPr>
        <p:spPr>
          <a:xfrm>
            <a:off x="0" y="1320800"/>
            <a:ext cx="12192000" cy="4013200"/>
          </a:xfrm>
        </p:spPr>
        <p:txBody>
          <a:bodyPr numCol="3">
            <a:noAutofit/>
          </a:bodyPr>
          <a:lstStyle/>
          <a:p>
            <a:pPr>
              <a:spcBef>
                <a:spcPts val="0"/>
              </a:spcBef>
            </a:pPr>
            <a:r>
              <a:rPr lang="en-US" sz="2000" smtClean="0"/>
              <a:t>/Functions</a:t>
            </a:r>
          </a:p>
          <a:p>
            <a:pPr lvl="1">
              <a:spcBef>
                <a:spcPts val="0"/>
              </a:spcBef>
            </a:pPr>
            <a:r>
              <a:rPr lang="en-US" sz="1800" smtClean="0"/>
              <a:t>/Analysis</a:t>
            </a:r>
          </a:p>
          <a:p>
            <a:pPr lvl="2">
              <a:spcBef>
                <a:spcPts val="0"/>
              </a:spcBef>
            </a:pPr>
            <a:r>
              <a:rPr lang="en-US" sz="1600" smtClean="0"/>
              <a:t>/BlockAverage.m</a:t>
            </a:r>
          </a:p>
          <a:p>
            <a:pPr lvl="2">
              <a:spcBef>
                <a:spcPts val="0"/>
              </a:spcBef>
            </a:pPr>
            <a:r>
              <a:rPr lang="en-US" sz="1600" smtClean="0"/>
              <a:t>/FindGoodMeas.m</a:t>
            </a:r>
          </a:p>
          <a:p>
            <a:pPr lvl="1">
              <a:spcBef>
                <a:spcPts val="0"/>
              </a:spcBef>
            </a:pPr>
            <a:r>
              <a:rPr lang="en-US" sz="1800" smtClean="0"/>
              <a:t>/File_IO</a:t>
            </a:r>
          </a:p>
          <a:p>
            <a:pPr lvl="2">
              <a:spcBef>
                <a:spcPts val="0"/>
              </a:spcBef>
            </a:pPr>
            <a:r>
              <a:rPr lang="en-US" sz="1600" smtClean="0"/>
              <a:t>/Check4MissingData.m</a:t>
            </a:r>
          </a:p>
          <a:p>
            <a:pPr lvl="2">
              <a:spcBef>
                <a:spcPts val="0"/>
              </a:spcBef>
            </a:pPr>
            <a:r>
              <a:rPr lang="en-US" sz="1600" smtClean="0"/>
              <a:t>/converter_data.m</a:t>
            </a:r>
          </a:p>
          <a:p>
            <a:pPr lvl="2">
              <a:spcBef>
                <a:spcPts val="0"/>
              </a:spcBef>
            </a:pPr>
            <a:r>
              <a:rPr lang="en-US" sz="1600" smtClean="0"/>
              <a:t>/converter_HOMER_to_ND2.m</a:t>
            </a:r>
          </a:p>
          <a:p>
            <a:pPr lvl="2">
              <a:spcBef>
                <a:spcPts val="0"/>
              </a:spcBef>
            </a:pPr>
            <a:r>
              <a:rPr lang="en-US" sz="1600" smtClean="0"/>
              <a:t>/converter_info.m</a:t>
            </a:r>
          </a:p>
          <a:p>
            <a:pPr lvl="2">
              <a:spcBef>
                <a:spcPts val="0"/>
              </a:spcBef>
            </a:pPr>
            <a:r>
              <a:rPr lang="en-US" sz="1600" smtClean="0"/>
              <a:t>/converter_ND1_to_ND2.m</a:t>
            </a:r>
          </a:p>
          <a:p>
            <a:pPr lvl="2">
              <a:spcBef>
                <a:spcPts val="0"/>
              </a:spcBef>
            </a:pPr>
            <a:r>
              <a:rPr lang="en-US" sz="1600" smtClean="0"/>
              <a:t>/converter_ND2_to_HOMER.m</a:t>
            </a:r>
          </a:p>
          <a:p>
            <a:pPr lvl="2">
              <a:spcBef>
                <a:spcPts val="0"/>
              </a:spcBef>
            </a:pPr>
            <a:r>
              <a:rPr lang="en-US" sz="1600" smtClean="0"/>
              <a:t>/converter_ND2_to_ND1.m</a:t>
            </a:r>
          </a:p>
          <a:p>
            <a:pPr lvl="2">
              <a:spcBef>
                <a:spcPts val="0"/>
              </a:spcBef>
            </a:pPr>
            <a:r>
              <a:rPr lang="en-US" sz="1600" smtClean="0"/>
              <a:t>/Crop2Synch.m</a:t>
            </a:r>
          </a:p>
          <a:p>
            <a:pPr lvl="2">
              <a:spcBef>
                <a:spcPts val="0"/>
              </a:spcBef>
            </a:pPr>
            <a:r>
              <a:rPr lang="en-US" sz="1600" smtClean="0"/>
              <a:t>/InterpretPulses.m</a:t>
            </a:r>
          </a:p>
          <a:p>
            <a:pPr lvl="2">
              <a:spcBef>
                <a:spcPts val="0"/>
              </a:spcBef>
            </a:pPr>
            <a:r>
              <a:rPr lang="en-US" sz="1600" smtClean="0"/>
              <a:t>/InterpretStimSynch.m</a:t>
            </a:r>
          </a:p>
          <a:p>
            <a:pPr lvl="2">
              <a:spcBef>
                <a:spcPts val="0"/>
              </a:spcBef>
            </a:pPr>
            <a:r>
              <a:rPr lang="en-US" sz="1600" smtClean="0"/>
              <a:t>/InterpretSynchBeeps.m</a:t>
            </a:r>
          </a:p>
          <a:p>
            <a:pPr lvl="2">
              <a:spcBef>
                <a:spcPts val="0"/>
              </a:spcBef>
            </a:pPr>
            <a:r>
              <a:rPr lang="en-US" sz="1600" smtClean="0"/>
              <a:t>/Load_AcqDecode_Data.m</a:t>
            </a:r>
          </a:p>
          <a:p>
            <a:pPr lvl="2">
              <a:spcBef>
                <a:spcPts val="0"/>
              </a:spcBef>
            </a:pPr>
            <a:r>
              <a:rPr lang="en-US" sz="1600" smtClean="0"/>
              <a:t>/Load_HOMER.m</a:t>
            </a:r>
          </a:p>
          <a:p>
            <a:pPr lvl="2">
              <a:spcBef>
                <a:spcPts val="0"/>
              </a:spcBef>
            </a:pPr>
            <a:r>
              <a:rPr lang="en-US" sz="1600" smtClean="0"/>
              <a:t>/LoadMulti_AcqDecode_Data.m</a:t>
            </a:r>
          </a:p>
          <a:p>
            <a:pPr lvl="2">
              <a:spcBef>
                <a:spcPts val="0"/>
              </a:spcBef>
            </a:pPr>
            <a:r>
              <a:rPr lang="en-US" sz="1600" smtClean="0"/>
              <a:t>/LoadVolumetricData.m</a:t>
            </a:r>
          </a:p>
          <a:p>
            <a:pPr lvl="2">
              <a:spcBef>
                <a:spcPts val="0"/>
              </a:spcBef>
            </a:pPr>
            <a:r>
              <a:rPr lang="en-US" sz="1600" smtClean="0"/>
              <a:t>/Make_NativeSpace_4dfp.m</a:t>
            </a:r>
          </a:p>
          <a:p>
            <a:pPr lvl="2">
              <a:spcBef>
                <a:spcPts val="0"/>
              </a:spcBef>
            </a:pPr>
            <a:r>
              <a:rPr lang="en-US" sz="1600" smtClean="0"/>
              <a:t>/Read_4dfp_Header.m</a:t>
            </a:r>
          </a:p>
          <a:p>
            <a:pPr lvl="2">
              <a:spcBef>
                <a:spcPts val="0"/>
              </a:spcBef>
            </a:pPr>
            <a:r>
              <a:rPr lang="en-US" sz="1600" smtClean="0"/>
              <a:t>/Read_AcqDecode_Header.m</a:t>
            </a:r>
          </a:p>
          <a:p>
            <a:pPr lvl="2">
              <a:spcBef>
                <a:spcPts val="0"/>
              </a:spcBef>
            </a:pPr>
            <a:r>
              <a:rPr lang="en-US" sz="1600" smtClean="0"/>
              <a:t>/Read_NIFTI_Header.m</a:t>
            </a:r>
          </a:p>
          <a:p>
            <a:pPr lvl="2">
              <a:spcBef>
                <a:spcPts val="0"/>
              </a:spcBef>
            </a:pPr>
            <a:r>
              <a:rPr lang="en-US" sz="1600" smtClean="0"/>
              <a:t>/ReadAux.m</a:t>
            </a:r>
          </a:p>
          <a:p>
            <a:pPr lvl="2">
              <a:spcBef>
                <a:spcPts val="0"/>
              </a:spcBef>
            </a:pPr>
            <a:r>
              <a:rPr lang="en-US" sz="1600" smtClean="0"/>
              <a:t>/ReadInfoTxt.m</a:t>
            </a:r>
          </a:p>
          <a:p>
            <a:pPr lvl="2">
              <a:spcBef>
                <a:spcPts val="0"/>
              </a:spcBef>
            </a:pPr>
            <a:r>
              <a:rPr lang="en-US" sz="1600" smtClean="0"/>
              <a:t>/Save_HOMER.m</a:t>
            </a:r>
          </a:p>
          <a:p>
            <a:pPr lvl="2">
              <a:spcBef>
                <a:spcPts val="0"/>
              </a:spcBef>
            </a:pPr>
            <a:r>
              <a:rPr lang="en-US" sz="1600" smtClean="0"/>
              <a:t>/SaveVolumetricData.m</a:t>
            </a:r>
          </a:p>
          <a:p>
            <a:pPr lvl="2">
              <a:spcBef>
                <a:spcPts val="0"/>
              </a:spcBef>
            </a:pPr>
            <a:r>
              <a:rPr lang="en-US" sz="1600" smtClean="0"/>
              <a:t>/Write_4dfp_Header.m</a:t>
            </a:r>
          </a:p>
          <a:p>
            <a:pPr lvl="2">
              <a:spcBef>
                <a:spcPts val="0"/>
              </a:spcBef>
            </a:pPr>
            <a:r>
              <a:rPr lang="en-US" sz="1600" smtClean="0"/>
              <a:t>/Write_NIFTI.m</a:t>
            </a:r>
          </a:p>
          <a:p>
            <a:pPr lvl="1">
              <a:spcBef>
                <a:spcPts val="0"/>
              </a:spcBef>
            </a:pPr>
            <a:r>
              <a:rPr lang="en-US" sz="1800" smtClean="0"/>
              <a:t>/GUIs</a:t>
            </a:r>
          </a:p>
          <a:p>
            <a:pPr lvl="2">
              <a:spcBef>
                <a:spcPts val="0"/>
              </a:spcBef>
            </a:pPr>
            <a:r>
              <a:rPr lang="en-US" sz="1600" smtClean="0"/>
              <a:t>/Cap_Fitter.fig, /Cap_Fitter.m</a:t>
            </a:r>
          </a:p>
          <a:p>
            <a:pPr lvl="2">
              <a:spcBef>
                <a:spcPts val="0"/>
              </a:spcBef>
            </a:pPr>
            <a:r>
              <a:rPr lang="en-US" sz="1600" smtClean="0"/>
              <a:t>/operate_optodes.m</a:t>
            </a:r>
          </a:p>
          <a:p>
            <a:pPr lvl="2">
              <a:spcBef>
                <a:spcPts val="0"/>
              </a:spcBef>
            </a:pPr>
            <a:r>
              <a:rPr lang="en-US" sz="1600" smtClean="0"/>
              <a:t>/springfit_optodes.m</a:t>
            </a:r>
          </a:p>
          <a:p>
            <a:pPr lvl="1">
              <a:spcBef>
                <a:spcPts val="0"/>
              </a:spcBef>
            </a:pPr>
            <a:r>
              <a:rPr lang="en-US" sz="1800" smtClean="0"/>
              <a:t>/Reconstruction</a:t>
            </a:r>
          </a:p>
          <a:p>
            <a:pPr lvl="2">
              <a:spcBef>
                <a:spcPts val="0"/>
              </a:spcBef>
            </a:pPr>
            <a:r>
              <a:rPr lang="en-US" sz="1600" smtClean="0"/>
              <a:t>/reconstruct_img.m</a:t>
            </a:r>
          </a:p>
          <a:p>
            <a:pPr lvl="2">
              <a:spcBef>
                <a:spcPts val="0"/>
              </a:spcBef>
            </a:pPr>
            <a:r>
              <a:rPr lang="en-US" sz="1600" smtClean="0"/>
              <a:t>/smooth_Amat.m</a:t>
            </a:r>
          </a:p>
          <a:p>
            <a:pPr lvl="2">
              <a:spcBef>
                <a:spcPts val="0"/>
              </a:spcBef>
            </a:pPr>
            <a:r>
              <a:rPr lang="en-US" sz="1600" smtClean="0"/>
              <a:t>/spectroscopy_img.m</a:t>
            </a:r>
          </a:p>
          <a:p>
            <a:pPr lvl="2">
              <a:spcBef>
                <a:spcPts val="0"/>
              </a:spcBef>
            </a:pPr>
            <a:r>
              <a:rPr lang="en-US" sz="1600" smtClean="0"/>
              <a:t>/Tikhonov_invert_Amat.m</a:t>
            </a:r>
            <a:endParaRPr lang="en-US" sz="1200" smtClean="0"/>
          </a:p>
        </p:txBody>
      </p:sp>
    </p:spTree>
    <p:extLst>
      <p:ext uri="{BB962C8B-B14F-4D97-AF65-F5344CB8AC3E}">
        <p14:creationId xmlns:p14="http://schemas.microsoft.com/office/powerpoint/2010/main" val="3195945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List of Functions (2)</a:t>
            </a:r>
            <a:endParaRPr lang="en-US"/>
          </a:p>
        </p:txBody>
      </p:sp>
      <p:sp>
        <p:nvSpPr>
          <p:cNvPr id="3" name="Content Placeholder 2"/>
          <p:cNvSpPr>
            <a:spLocks noGrp="1"/>
          </p:cNvSpPr>
          <p:nvPr>
            <p:ph idx="1"/>
          </p:nvPr>
        </p:nvSpPr>
        <p:spPr>
          <a:xfrm>
            <a:off x="0" y="1320800"/>
            <a:ext cx="12192000" cy="4165600"/>
          </a:xfrm>
        </p:spPr>
        <p:txBody>
          <a:bodyPr numCol="3">
            <a:noAutofit/>
          </a:bodyPr>
          <a:lstStyle/>
          <a:p>
            <a:pPr>
              <a:spcBef>
                <a:spcPts val="0"/>
              </a:spcBef>
            </a:pPr>
            <a:r>
              <a:rPr lang="en-US" sz="2000" smtClean="0"/>
              <a:t>/Functions</a:t>
            </a:r>
            <a:endParaRPr lang="en-US" sz="1200" smtClean="0"/>
          </a:p>
          <a:p>
            <a:pPr lvl="1">
              <a:spcBef>
                <a:spcPts val="0"/>
              </a:spcBef>
            </a:pPr>
            <a:r>
              <a:rPr lang="en-US" sz="1800" smtClean="0"/>
              <a:t>/Spatial_Transforms</a:t>
            </a:r>
          </a:p>
          <a:p>
            <a:pPr lvl="2">
              <a:spcBef>
                <a:spcPts val="0"/>
              </a:spcBef>
            </a:pPr>
            <a:r>
              <a:rPr lang="en-US" sz="1600" smtClean="0"/>
              <a:t>/affine3d_img.m</a:t>
            </a:r>
          </a:p>
          <a:p>
            <a:pPr lvl="2">
              <a:spcBef>
                <a:spcPts val="0"/>
              </a:spcBef>
            </a:pPr>
            <a:r>
              <a:rPr lang="en-US" sz="1600" smtClean="0"/>
              <a:t>/change_space_coords.m</a:t>
            </a:r>
          </a:p>
          <a:p>
            <a:pPr lvl="2">
              <a:spcBef>
                <a:spcPts val="0"/>
              </a:spcBef>
            </a:pPr>
            <a:r>
              <a:rPr lang="en-US" sz="1600" smtClean="0"/>
              <a:t>/Good_Vox2vol.m</a:t>
            </a:r>
          </a:p>
          <a:p>
            <a:pPr lvl="2">
              <a:spcBef>
                <a:spcPts val="0"/>
              </a:spcBef>
            </a:pPr>
            <a:r>
              <a:rPr lang="en-US" sz="1600" smtClean="0"/>
              <a:t>/rotate_cap.m</a:t>
            </a:r>
          </a:p>
          <a:p>
            <a:pPr lvl="2">
              <a:spcBef>
                <a:spcPts val="0"/>
              </a:spcBef>
            </a:pPr>
            <a:r>
              <a:rPr lang="en-US" sz="1600" smtClean="0"/>
              <a:t>/rotation_matrix.m</a:t>
            </a:r>
          </a:p>
          <a:p>
            <a:pPr lvl="2">
              <a:spcBef>
                <a:spcPts val="0"/>
              </a:spcBef>
            </a:pPr>
            <a:r>
              <a:rPr lang="en-US" sz="1600" smtClean="0"/>
              <a:t>/scale_cap.m</a:t>
            </a:r>
          </a:p>
          <a:p>
            <a:pPr lvl="1">
              <a:spcBef>
                <a:spcPts val="0"/>
              </a:spcBef>
            </a:pPr>
            <a:r>
              <a:rPr lang="en-US" sz="1800" smtClean="0"/>
              <a:t>/Support</a:t>
            </a:r>
          </a:p>
          <a:p>
            <a:pPr lvl="2">
              <a:spcBef>
                <a:spcPts val="0"/>
              </a:spcBef>
            </a:pPr>
            <a:r>
              <a:rPr lang="en-US" sz="1600" smtClean="0"/>
              <a:t>/CheckOrientation.m</a:t>
            </a:r>
          </a:p>
          <a:p>
            <a:pPr lvl="2">
              <a:spcBef>
                <a:spcPts val="0"/>
              </a:spcBef>
            </a:pPr>
            <a:r>
              <a:rPr lang="en-US" sz="1600" smtClean="0"/>
              <a:t>/istablevar.m</a:t>
            </a:r>
            <a:endParaRPr lang="en-US" sz="1800" smtClean="0"/>
          </a:p>
          <a:p>
            <a:pPr lvl="1">
              <a:spcBef>
                <a:spcPts val="0"/>
              </a:spcBef>
            </a:pPr>
            <a:r>
              <a:rPr lang="en-US" sz="1800" smtClean="0"/>
              <a:t>/Temporal_Transforms</a:t>
            </a:r>
          </a:p>
          <a:p>
            <a:pPr lvl="2">
              <a:spcBef>
                <a:spcPts val="0"/>
              </a:spcBef>
            </a:pPr>
            <a:r>
              <a:rPr lang="en-US" sz="1600" smtClean="0"/>
              <a:t>/detrend_tts.m</a:t>
            </a:r>
          </a:p>
          <a:p>
            <a:pPr lvl="2">
              <a:spcBef>
                <a:spcPts val="0"/>
              </a:spcBef>
            </a:pPr>
            <a:r>
              <a:rPr lang="en-US" sz="1600" smtClean="0"/>
              <a:t>/fft_tts.m</a:t>
            </a:r>
          </a:p>
          <a:p>
            <a:pPr lvl="2">
              <a:spcBef>
                <a:spcPts val="0"/>
              </a:spcBef>
            </a:pPr>
            <a:r>
              <a:rPr lang="en-US" sz="1600" smtClean="0"/>
              <a:t>/gethem.m</a:t>
            </a:r>
          </a:p>
          <a:p>
            <a:pPr lvl="2">
              <a:spcBef>
                <a:spcPts val="0"/>
              </a:spcBef>
            </a:pPr>
            <a:r>
              <a:rPr lang="en-US" sz="1600" smtClean="0"/>
              <a:t>/highpass.m</a:t>
            </a:r>
          </a:p>
          <a:p>
            <a:pPr lvl="2">
              <a:spcBef>
                <a:spcPts val="0"/>
              </a:spcBef>
            </a:pPr>
            <a:r>
              <a:rPr lang="en-US" sz="1600" smtClean="0"/>
              <a:t>/logmean.m</a:t>
            </a:r>
          </a:p>
          <a:p>
            <a:pPr lvl="2">
              <a:spcBef>
                <a:spcPts val="0"/>
              </a:spcBef>
            </a:pPr>
            <a:r>
              <a:rPr lang="en-US" sz="1600" smtClean="0"/>
              <a:t>/lowpass.m</a:t>
            </a:r>
          </a:p>
          <a:p>
            <a:pPr lvl="2">
              <a:spcBef>
                <a:spcPts val="0"/>
              </a:spcBef>
            </a:pPr>
            <a:r>
              <a:rPr lang="en-US" sz="1600" smtClean="0"/>
              <a:t>/normalize2range_tts.m</a:t>
            </a:r>
          </a:p>
          <a:p>
            <a:pPr lvl="2">
              <a:spcBef>
                <a:spcPts val="0"/>
              </a:spcBef>
            </a:pPr>
            <a:r>
              <a:rPr lang="en-US" sz="1600" smtClean="0"/>
              <a:t>/regcorr.m</a:t>
            </a:r>
          </a:p>
          <a:p>
            <a:pPr lvl="2">
              <a:spcBef>
                <a:spcPts val="0"/>
              </a:spcBef>
            </a:pPr>
            <a:r>
              <a:rPr lang="en-US" sz="1600" smtClean="0"/>
              <a:t>/resample_tts.m</a:t>
            </a:r>
          </a:p>
          <a:p>
            <a:pPr lvl="1">
              <a:spcBef>
                <a:spcPts val="0"/>
              </a:spcBef>
            </a:pPr>
            <a:r>
              <a:rPr lang="en-US" sz="1800" smtClean="0"/>
              <a:t>/Visualizations</a:t>
            </a:r>
          </a:p>
          <a:p>
            <a:pPr lvl="2">
              <a:spcBef>
                <a:spcPts val="0"/>
              </a:spcBef>
            </a:pPr>
            <a:r>
              <a:rPr lang="en-US" sz="1600" smtClean="0"/>
              <a:t>/adjust_brain_pos.m</a:t>
            </a:r>
          </a:p>
          <a:p>
            <a:pPr lvl="2">
              <a:spcBef>
                <a:spcPts val="0"/>
              </a:spcBef>
            </a:pPr>
            <a:r>
              <a:rPr lang="en-US" sz="1600" smtClean="0"/>
              <a:t>/applycmap.m</a:t>
            </a:r>
          </a:p>
          <a:p>
            <a:pPr lvl="2">
              <a:spcBef>
                <a:spcPts val="0"/>
              </a:spcBef>
            </a:pPr>
            <a:r>
              <a:rPr lang="en-US" sz="1600" smtClean="0"/>
              <a:t>/PlotCap.m</a:t>
            </a:r>
          </a:p>
          <a:p>
            <a:pPr lvl="2">
              <a:spcBef>
                <a:spcPts val="0"/>
              </a:spcBef>
            </a:pPr>
            <a:r>
              <a:rPr lang="en-US" sz="1600" smtClean="0"/>
              <a:t>/PlotCapData.m</a:t>
            </a:r>
          </a:p>
          <a:p>
            <a:pPr lvl="2">
              <a:spcBef>
                <a:spcPts val="0"/>
              </a:spcBef>
            </a:pPr>
            <a:r>
              <a:rPr lang="en-US" sz="1600" smtClean="0"/>
              <a:t>/PlotCapGoodMeas.m</a:t>
            </a:r>
          </a:p>
          <a:p>
            <a:pPr lvl="2">
              <a:spcBef>
                <a:spcPts val="0"/>
              </a:spcBef>
            </a:pPr>
            <a:r>
              <a:rPr lang="en-US" sz="1600" smtClean="0"/>
              <a:t>/PlotCapMeanLL.m</a:t>
            </a:r>
          </a:p>
          <a:p>
            <a:pPr lvl="2">
              <a:spcBef>
                <a:spcPts val="0"/>
              </a:spcBef>
            </a:pPr>
            <a:r>
              <a:rPr lang="en-US" sz="1600" smtClean="0"/>
              <a:t>/PlotFalloffData.m</a:t>
            </a:r>
          </a:p>
          <a:p>
            <a:pPr lvl="2">
              <a:spcBef>
                <a:spcPts val="0"/>
              </a:spcBef>
            </a:pPr>
            <a:r>
              <a:rPr lang="en-US" sz="1600" smtClean="0"/>
              <a:t>/PlotFalloffLL.m</a:t>
            </a:r>
          </a:p>
          <a:p>
            <a:pPr lvl="2">
              <a:spcBef>
                <a:spcPts val="0"/>
              </a:spcBef>
            </a:pPr>
            <a:r>
              <a:rPr lang="en-US" sz="1600" smtClean="0"/>
              <a:t>/PlotGray.m</a:t>
            </a:r>
          </a:p>
          <a:p>
            <a:pPr lvl="2">
              <a:spcBef>
                <a:spcPts val="0"/>
              </a:spcBef>
            </a:pPr>
            <a:r>
              <a:rPr lang="en-US" sz="1600" smtClean="0"/>
              <a:t>/PlotGrayData.m</a:t>
            </a:r>
          </a:p>
          <a:p>
            <a:pPr lvl="2">
              <a:spcBef>
                <a:spcPts val="0"/>
              </a:spcBef>
            </a:pPr>
            <a:r>
              <a:rPr lang="en-US" sz="1600" smtClean="0"/>
              <a:t>/PlotHistogramData.m</a:t>
            </a:r>
          </a:p>
          <a:p>
            <a:pPr lvl="2">
              <a:spcBef>
                <a:spcPts val="0"/>
              </a:spcBef>
            </a:pPr>
            <a:r>
              <a:rPr lang="en-US" sz="1600" smtClean="0"/>
              <a:t>/PlotHistogramSTD.m</a:t>
            </a:r>
          </a:p>
          <a:p>
            <a:pPr lvl="2">
              <a:spcBef>
                <a:spcPts val="0"/>
              </a:spcBef>
            </a:pPr>
            <a:r>
              <a:rPr lang="en-US" sz="1600"/>
              <a:t>/PlotInterpSurfMesh.m</a:t>
            </a:r>
          </a:p>
          <a:p>
            <a:pPr lvl="2">
              <a:spcBef>
                <a:spcPts val="0"/>
              </a:spcBef>
            </a:pPr>
            <a:r>
              <a:rPr lang="en-US" sz="1600" smtClean="0"/>
              <a:t>/PlotLLFalloff.m</a:t>
            </a:r>
          </a:p>
          <a:p>
            <a:pPr lvl="2">
              <a:spcBef>
                <a:spcPts val="0"/>
              </a:spcBef>
            </a:pPr>
            <a:r>
              <a:rPr lang="en-US" sz="1600" smtClean="0"/>
              <a:t>/PlotLRMeshes.m</a:t>
            </a:r>
          </a:p>
          <a:p>
            <a:pPr lvl="2">
              <a:spcBef>
                <a:spcPts val="0"/>
              </a:spcBef>
            </a:pPr>
            <a:r>
              <a:rPr lang="en-US" sz="1600" smtClean="0"/>
              <a:t>/PlotMeshSurface.m</a:t>
            </a:r>
          </a:p>
          <a:p>
            <a:pPr lvl="2">
              <a:spcBef>
                <a:spcPts val="0"/>
              </a:spcBef>
            </a:pPr>
            <a:r>
              <a:rPr lang="en-US" sz="1600" smtClean="0"/>
              <a:t>/PlotPowerSpectrumAllMeas.m</a:t>
            </a:r>
          </a:p>
          <a:p>
            <a:pPr lvl="2">
              <a:spcBef>
                <a:spcPts val="0"/>
              </a:spcBef>
            </a:pPr>
            <a:r>
              <a:rPr lang="en-US" sz="1600" smtClean="0"/>
              <a:t>/PlotPowerSpectrumData.m</a:t>
            </a:r>
          </a:p>
          <a:p>
            <a:pPr lvl="2">
              <a:spcBef>
                <a:spcPts val="0"/>
              </a:spcBef>
            </a:pPr>
            <a:r>
              <a:rPr lang="en-US" sz="1600" smtClean="0"/>
              <a:t>/PlotPowerSpectrumMean.m</a:t>
            </a:r>
          </a:p>
          <a:p>
            <a:pPr lvl="2">
              <a:spcBef>
                <a:spcPts val="0"/>
              </a:spcBef>
            </a:pPr>
            <a:r>
              <a:rPr lang="en-US" sz="1600" smtClean="0"/>
              <a:t>/PlotSlices.m</a:t>
            </a:r>
          </a:p>
          <a:p>
            <a:pPr lvl="2">
              <a:spcBef>
                <a:spcPts val="0"/>
              </a:spcBef>
            </a:pPr>
            <a:r>
              <a:rPr lang="en-US" sz="1600" smtClean="0"/>
              <a:t>/PlotSlicesMov.m</a:t>
            </a:r>
          </a:p>
          <a:p>
            <a:pPr lvl="2">
              <a:spcBef>
                <a:spcPts val="0"/>
              </a:spcBef>
            </a:pPr>
            <a:r>
              <a:rPr lang="en-US" sz="1600" smtClean="0"/>
              <a:t>/PlotSlicesTimeTrace.m</a:t>
            </a:r>
            <a:endParaRPr lang="en-US" sz="1600"/>
          </a:p>
          <a:p>
            <a:pPr lvl="2">
              <a:spcBef>
                <a:spcPts val="0"/>
              </a:spcBef>
            </a:pPr>
            <a:r>
              <a:rPr lang="en-US" sz="1600" smtClean="0"/>
              <a:t>/PlotTimeTraceAllMeas.m</a:t>
            </a:r>
          </a:p>
          <a:p>
            <a:pPr lvl="2">
              <a:spcBef>
                <a:spcPts val="0"/>
              </a:spcBef>
            </a:pPr>
            <a:r>
              <a:rPr lang="en-US" sz="1600" smtClean="0"/>
              <a:t>/PlotTimeTraceData.m</a:t>
            </a:r>
          </a:p>
          <a:p>
            <a:pPr lvl="2">
              <a:spcBef>
                <a:spcPts val="0"/>
              </a:spcBef>
            </a:pPr>
            <a:r>
              <a:rPr lang="en-US" sz="1600" smtClean="0"/>
              <a:t>/PlotTimeTraceMean.m</a:t>
            </a:r>
          </a:p>
          <a:p>
            <a:pPr lvl="2">
              <a:spcBef>
                <a:spcPts val="0"/>
              </a:spcBef>
            </a:pPr>
            <a:r>
              <a:rPr lang="en-US" sz="1600" smtClean="0"/>
              <a:t>/vol2surf_mesh.m</a:t>
            </a:r>
          </a:p>
        </p:txBody>
      </p:sp>
    </p:spTree>
    <p:extLst>
      <p:ext uri="{BB962C8B-B14F-4D97-AF65-F5344CB8AC3E}">
        <p14:creationId xmlns:p14="http://schemas.microsoft.com/office/powerpoint/2010/main" val="4141049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Structures</a:t>
            </a:r>
            <a:endParaRPr lang="en-US"/>
          </a:p>
        </p:txBody>
      </p:sp>
      <p:sp>
        <p:nvSpPr>
          <p:cNvPr id="3" name="Content Placeholder 2"/>
          <p:cNvSpPr>
            <a:spLocks noGrp="1"/>
          </p:cNvSpPr>
          <p:nvPr>
            <p:ph type="body" idx="1"/>
          </p:nvPr>
        </p:nvSpPr>
        <p:spPr/>
        <p:txBody>
          <a:bodyPr/>
          <a:lstStyle/>
          <a:p>
            <a:r>
              <a:rPr lang="en-US" smtClean="0"/>
              <a:t>In this section are detailed descriptions of all data structures and their elements.</a:t>
            </a:r>
            <a:endParaRPr lang="en-US"/>
          </a:p>
        </p:txBody>
      </p:sp>
    </p:spTree>
    <p:extLst>
      <p:ext uri="{BB962C8B-B14F-4D97-AF65-F5344CB8AC3E}">
        <p14:creationId xmlns:p14="http://schemas.microsoft.com/office/powerpoint/2010/main" val="324290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a:t>
            </a:r>
            <a:endParaRPr lang="en-US"/>
          </a:p>
        </p:txBody>
      </p:sp>
      <p:sp>
        <p:nvSpPr>
          <p:cNvPr id="3" name="Content Placeholder 2"/>
          <p:cNvSpPr>
            <a:spLocks noGrp="1"/>
          </p:cNvSpPr>
          <p:nvPr>
            <p:ph idx="1"/>
          </p:nvPr>
        </p:nvSpPr>
        <p:spPr/>
        <p:txBody>
          <a:bodyPr>
            <a:normAutofit/>
          </a:bodyPr>
          <a:lstStyle/>
          <a:p>
            <a:r>
              <a:rPr lang="en-US" sz="2000"/>
              <a:t>There are </a:t>
            </a:r>
            <a:r>
              <a:rPr lang="en-US" sz="2000" smtClean="0"/>
              <a:t>three variables </a:t>
            </a:r>
            <a:r>
              <a:rPr lang="en-US" sz="2000"/>
              <a:t>in </a:t>
            </a:r>
            <a:r>
              <a:rPr lang="en-US" sz="2000" smtClean="0"/>
              <a:t>the sample file “</a:t>
            </a:r>
            <a:r>
              <a:rPr lang="en-US" sz="2000" smtClean="0">
                <a:solidFill>
                  <a:srgbClr val="00B050"/>
                </a:solidFill>
              </a:rPr>
              <a:t>NeuroDOT_Base_HW_Sample_1.mat</a:t>
            </a:r>
            <a:r>
              <a:rPr lang="en-US" sz="2000" smtClean="0"/>
              <a:t>”:</a:t>
            </a:r>
          </a:p>
          <a:p>
            <a:pPr lvl="1"/>
            <a:r>
              <a:rPr lang="en-US" sz="1800" smtClean="0">
                <a:solidFill>
                  <a:srgbClr val="00B050"/>
                </a:solidFill>
              </a:rPr>
              <a:t>data </a:t>
            </a:r>
            <a:r>
              <a:rPr lang="en-US" sz="1800" smtClean="0"/>
              <a:t>– A “MEASUREMENTS x TIME” array of raw optical light-level measurements acquired from a study participant during a hearing words test.</a:t>
            </a:r>
          </a:p>
          <a:p>
            <a:pPr lvl="1"/>
            <a:r>
              <a:rPr lang="en-US" sz="1800" smtClean="0">
                <a:solidFill>
                  <a:srgbClr val="00B050"/>
                </a:solidFill>
              </a:rPr>
              <a:t>info </a:t>
            </a:r>
            <a:r>
              <a:rPr lang="en-US" sz="1800" smtClean="0"/>
              <a:t>– A structure array containing metadata about cap information like wavelengths, topography, the system, experimental scheme, and the light model, which are required to convert the raw light-level measurements into 3D time series (AKA movies) of brain activity.</a:t>
            </a:r>
          </a:p>
          <a:p>
            <a:pPr lvl="1"/>
            <a:r>
              <a:rPr lang="en-US" sz="1800" smtClean="0">
                <a:solidFill>
                  <a:srgbClr val="00B050"/>
                </a:solidFill>
              </a:rPr>
              <a:t>flags </a:t>
            </a:r>
            <a:r>
              <a:rPr lang="en-US" sz="1800" smtClean="0"/>
              <a:t>- A structure array containing instructions for functions in the pipeline.</a:t>
            </a:r>
          </a:p>
        </p:txBody>
      </p:sp>
    </p:spTree>
    <p:extLst>
      <p:ext uri="{BB962C8B-B14F-4D97-AF65-F5344CB8AC3E}">
        <p14:creationId xmlns:p14="http://schemas.microsoft.com/office/powerpoint/2010/main" val="3709847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a:t>
            </a:r>
            <a:r>
              <a:rPr lang="en-US" smtClean="0">
                <a:solidFill>
                  <a:srgbClr val="00B050"/>
                </a:solidFill>
              </a:rPr>
              <a:t>data</a:t>
            </a:r>
            <a:endParaRPr lang="en-US">
              <a:solidFill>
                <a:srgbClr val="00B050"/>
              </a:solidFill>
            </a:endParaRPr>
          </a:p>
        </p:txBody>
      </p:sp>
      <p:sp>
        <p:nvSpPr>
          <p:cNvPr id="3" name="Content Placeholder 2"/>
          <p:cNvSpPr>
            <a:spLocks noGrp="1"/>
          </p:cNvSpPr>
          <p:nvPr>
            <p:ph idx="1"/>
          </p:nvPr>
        </p:nvSpPr>
        <p:spPr/>
        <p:txBody>
          <a:bodyPr>
            <a:noAutofit/>
          </a:bodyPr>
          <a:lstStyle/>
          <a:p>
            <a:r>
              <a:rPr lang="en-US" sz="2000" smtClean="0"/>
              <a:t>Each row of </a:t>
            </a:r>
            <a:r>
              <a:rPr lang="en-US" sz="2000" smtClean="0">
                <a:solidFill>
                  <a:srgbClr val="00B050"/>
                </a:solidFill>
              </a:rPr>
              <a:t>data </a:t>
            </a:r>
            <a:r>
              <a:rPr lang="en-US" sz="2000" smtClean="0"/>
              <a:t>corresponds to a source-detector pair. Each column is one frame or sample of the acquisition period.</a:t>
            </a:r>
            <a:endParaRPr lang="en-US" sz="2000" dirty="0"/>
          </a:p>
        </p:txBody>
      </p:sp>
      <p:pic>
        <p:nvPicPr>
          <p:cNvPr id="5" name="Picture 4"/>
          <p:cNvPicPr>
            <a:picLocks noChangeAspect="1"/>
          </p:cNvPicPr>
          <p:nvPr/>
        </p:nvPicPr>
        <p:blipFill>
          <a:blip r:embed="rId3"/>
          <a:stretch>
            <a:fillRect/>
          </a:stretch>
        </p:blipFill>
        <p:spPr>
          <a:xfrm>
            <a:off x="2724150" y="3432278"/>
            <a:ext cx="6743700" cy="2962275"/>
          </a:xfrm>
          <a:prstGeom prst="rect">
            <a:avLst/>
          </a:prstGeom>
        </p:spPr>
      </p:pic>
    </p:spTree>
    <p:extLst>
      <p:ext uri="{BB962C8B-B14F-4D97-AF65-F5344CB8AC3E}">
        <p14:creationId xmlns:p14="http://schemas.microsoft.com/office/powerpoint/2010/main" val="367503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a:t>
            </a:r>
            <a:r>
              <a:rPr lang="en-US" smtClean="0">
                <a:solidFill>
                  <a:srgbClr val="00B050"/>
                </a:solidFill>
              </a:rPr>
              <a:t>info</a:t>
            </a:r>
            <a:endParaRPr lang="en-US" dirty="0">
              <a:solidFill>
                <a:srgbClr val="00B050"/>
              </a:solidFill>
            </a:endParaRPr>
          </a:p>
        </p:txBody>
      </p:sp>
      <p:sp>
        <p:nvSpPr>
          <p:cNvPr id="3" name="Content Placeholder 2"/>
          <p:cNvSpPr>
            <a:spLocks noGrp="1"/>
          </p:cNvSpPr>
          <p:nvPr>
            <p:ph idx="1"/>
          </p:nvPr>
        </p:nvSpPr>
        <p:spPr>
          <a:xfrm>
            <a:off x="92118" y="1563181"/>
            <a:ext cx="6068271" cy="5166803"/>
          </a:xfrm>
        </p:spPr>
        <p:txBody>
          <a:bodyPr>
            <a:normAutofit lnSpcReduction="10000"/>
          </a:bodyPr>
          <a:lstStyle/>
          <a:p>
            <a:r>
              <a:rPr lang="en-US" sz="2000">
                <a:solidFill>
                  <a:schemeClr val="tx1"/>
                </a:solidFill>
              </a:rPr>
              <a:t>There are </a:t>
            </a:r>
            <a:r>
              <a:rPr lang="en-US" sz="2000" smtClean="0">
                <a:solidFill>
                  <a:schemeClr val="tx1"/>
                </a:solidFill>
              </a:rPr>
              <a:t>eight fields </a:t>
            </a:r>
            <a:r>
              <a:rPr lang="en-US" sz="2000">
                <a:solidFill>
                  <a:schemeClr val="tx1"/>
                </a:solidFill>
              </a:rPr>
              <a:t>in </a:t>
            </a:r>
            <a:r>
              <a:rPr lang="en-US" sz="2000" smtClean="0">
                <a:solidFill>
                  <a:srgbClr val="00B050"/>
                </a:solidFill>
              </a:rPr>
              <a:t>info</a:t>
            </a:r>
            <a:r>
              <a:rPr lang="en-US" sz="2000" smtClean="0">
                <a:solidFill>
                  <a:schemeClr val="tx1"/>
                </a:solidFill>
              </a:rPr>
              <a:t>:</a:t>
            </a:r>
            <a:endParaRPr lang="en-US" sz="2000">
              <a:solidFill>
                <a:schemeClr val="tx1"/>
              </a:solidFill>
            </a:endParaRPr>
          </a:p>
          <a:p>
            <a:pPr lvl="1"/>
            <a:r>
              <a:rPr lang="en-US" sz="1800" smtClean="0">
                <a:solidFill>
                  <a:srgbClr val="00B050"/>
                </a:solidFill>
              </a:rPr>
              <a:t>io </a:t>
            </a:r>
            <a:r>
              <a:rPr lang="en-US" sz="1800" smtClean="0">
                <a:solidFill>
                  <a:schemeClr val="tx1"/>
                </a:solidFill>
              </a:rPr>
              <a:t>- (optional) Information loaded during file IO but not used in ND2.</a:t>
            </a:r>
          </a:p>
          <a:p>
            <a:pPr lvl="1"/>
            <a:r>
              <a:rPr lang="en-US" sz="1800" smtClean="0">
                <a:solidFill>
                  <a:srgbClr val="00B050"/>
                </a:solidFill>
              </a:rPr>
              <a:t>system </a:t>
            </a:r>
            <a:r>
              <a:rPr lang="en-US" sz="1800" smtClean="0">
                <a:solidFill>
                  <a:schemeClr val="tx1"/>
                </a:solidFill>
              </a:rPr>
              <a:t>- Metadata of system used to collect scan data from cap.</a:t>
            </a:r>
          </a:p>
          <a:p>
            <a:pPr lvl="1"/>
            <a:r>
              <a:rPr lang="en-US" sz="1800" smtClean="0">
                <a:solidFill>
                  <a:srgbClr val="00B050"/>
                </a:solidFill>
              </a:rPr>
              <a:t>paradigm </a:t>
            </a:r>
            <a:r>
              <a:rPr lang="en-US" sz="1800" smtClean="0">
                <a:solidFill>
                  <a:schemeClr val="tx1"/>
                </a:solidFill>
              </a:rPr>
              <a:t>- Metadata describing experimental design.</a:t>
            </a:r>
          </a:p>
          <a:p>
            <a:pPr lvl="1"/>
            <a:r>
              <a:rPr lang="en-US" sz="1800" smtClean="0">
                <a:solidFill>
                  <a:srgbClr val="00B050"/>
                </a:solidFill>
              </a:rPr>
              <a:t>pairs </a:t>
            </a:r>
            <a:r>
              <a:rPr lang="en-US" sz="1800" smtClean="0">
                <a:solidFill>
                  <a:schemeClr val="tx1"/>
                </a:solidFill>
              </a:rPr>
              <a:t>- Table describing source-detector measurements.</a:t>
            </a:r>
          </a:p>
          <a:p>
            <a:pPr lvl="1"/>
            <a:r>
              <a:rPr lang="en-US" sz="1800" smtClean="0">
                <a:solidFill>
                  <a:srgbClr val="00B050"/>
                </a:solidFill>
              </a:rPr>
              <a:t>optodes </a:t>
            </a:r>
            <a:r>
              <a:rPr lang="en-US" sz="1800" smtClean="0">
                <a:solidFill>
                  <a:schemeClr val="tx1"/>
                </a:solidFill>
              </a:rPr>
              <a:t>- Geometry of imaging cap.</a:t>
            </a:r>
            <a:endParaRPr lang="en-US" sz="1800">
              <a:solidFill>
                <a:schemeClr val="tx1"/>
              </a:solidFill>
            </a:endParaRPr>
          </a:p>
          <a:p>
            <a:pPr lvl="1"/>
            <a:r>
              <a:rPr lang="en-US" sz="1800" smtClean="0">
                <a:solidFill>
                  <a:srgbClr val="00B050"/>
                </a:solidFill>
              </a:rPr>
              <a:t>tissue </a:t>
            </a:r>
            <a:r>
              <a:rPr lang="en-US" sz="1800" smtClean="0">
                <a:solidFill>
                  <a:schemeClr val="tx1"/>
                </a:solidFill>
              </a:rPr>
              <a:t>- Information about light modeling.</a:t>
            </a:r>
            <a:endParaRPr lang="en-US" sz="1800">
              <a:solidFill>
                <a:schemeClr val="tx1"/>
              </a:solidFill>
            </a:endParaRPr>
          </a:p>
          <a:p>
            <a:pPr lvl="1"/>
            <a:r>
              <a:rPr lang="en-US" sz="1800" smtClean="0">
                <a:solidFill>
                  <a:srgbClr val="00B050"/>
                </a:solidFill>
              </a:rPr>
              <a:t>MEAS</a:t>
            </a:r>
            <a:r>
              <a:rPr lang="en-US" sz="1800" smtClean="0">
                <a:solidFill>
                  <a:srgbClr val="00B0F0"/>
                </a:solidFill>
              </a:rPr>
              <a:t> </a:t>
            </a:r>
            <a:r>
              <a:rPr lang="en-US" sz="1800">
                <a:solidFill>
                  <a:schemeClr val="tx1"/>
                </a:solidFill>
              </a:rPr>
              <a:t>- </a:t>
            </a:r>
            <a:r>
              <a:rPr lang="en-US" sz="1800" smtClean="0">
                <a:solidFill>
                  <a:schemeClr val="tx1"/>
                </a:solidFill>
              </a:rPr>
              <a:t>("on-the-fly") A table of data generated along MEAS dimension.</a:t>
            </a:r>
            <a:endParaRPr lang="en-US" sz="1800">
              <a:solidFill>
                <a:schemeClr val="tx1"/>
              </a:solidFill>
            </a:endParaRPr>
          </a:p>
          <a:p>
            <a:pPr lvl="1"/>
            <a:r>
              <a:rPr lang="en-US" sz="1800" smtClean="0">
                <a:solidFill>
                  <a:srgbClr val="00B050"/>
                </a:solidFill>
              </a:rPr>
              <a:t>misc </a:t>
            </a:r>
            <a:r>
              <a:rPr lang="en-US" sz="1800" smtClean="0">
                <a:solidFill>
                  <a:schemeClr val="tx1"/>
                </a:solidFill>
              </a:rPr>
              <a:t>- (optional) Information kept from ND1 structures during file conversion.</a:t>
            </a:r>
            <a:endParaRPr lang="en-US" sz="1800">
              <a:solidFill>
                <a:schemeClr val="tx1"/>
              </a:solidFill>
            </a:endParaRPr>
          </a:p>
        </p:txBody>
      </p:sp>
      <p:pic>
        <p:nvPicPr>
          <p:cNvPr id="6" name="Picture 5"/>
          <p:cNvPicPr>
            <a:picLocks noChangeAspect="1"/>
          </p:cNvPicPr>
          <p:nvPr/>
        </p:nvPicPr>
        <p:blipFill>
          <a:blip r:embed="rId3"/>
          <a:stretch>
            <a:fillRect/>
          </a:stretch>
        </p:blipFill>
        <p:spPr>
          <a:xfrm>
            <a:off x="8435721" y="2503551"/>
            <a:ext cx="2343150" cy="1924050"/>
          </a:xfrm>
          <a:prstGeom prst="rect">
            <a:avLst/>
          </a:prstGeom>
        </p:spPr>
      </p:pic>
    </p:spTree>
    <p:extLst>
      <p:ext uri="{BB962C8B-B14F-4D97-AF65-F5344CB8AC3E}">
        <p14:creationId xmlns:p14="http://schemas.microsoft.com/office/powerpoint/2010/main" val="3862211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In Detail: </a:t>
            </a:r>
            <a:r>
              <a:rPr lang="en-US" smtClean="0">
                <a:solidFill>
                  <a:srgbClr val="00B050"/>
                </a:solidFill>
              </a:rPr>
              <a:t>info.system</a:t>
            </a:r>
            <a:r>
              <a:rPr lang="en-US" smtClean="0">
                <a:solidFill>
                  <a:srgbClr val="00B0F0"/>
                </a:solidFill>
              </a:rPr>
              <a:t> </a:t>
            </a:r>
            <a:r>
              <a:rPr lang="en-US" smtClean="0"/>
              <a:t>and </a:t>
            </a:r>
            <a:r>
              <a:rPr lang="en-US" smtClean="0">
                <a:solidFill>
                  <a:srgbClr val="00B050"/>
                </a:solidFill>
              </a:rPr>
              <a:t>info.paradigm</a:t>
            </a:r>
            <a:endParaRPr lang="en-US" dirty="0">
              <a:solidFill>
                <a:srgbClr val="00B050"/>
              </a:solidFill>
            </a:endParaRPr>
          </a:p>
        </p:txBody>
      </p:sp>
      <p:sp>
        <p:nvSpPr>
          <p:cNvPr id="3" name="Content Placeholder 2"/>
          <p:cNvSpPr>
            <a:spLocks noGrp="1"/>
          </p:cNvSpPr>
          <p:nvPr>
            <p:ph idx="1"/>
          </p:nvPr>
        </p:nvSpPr>
        <p:spPr/>
        <p:txBody>
          <a:bodyPr>
            <a:noAutofit/>
          </a:bodyPr>
          <a:lstStyle/>
          <a:p>
            <a:r>
              <a:rPr lang="en-US" smtClean="0">
                <a:solidFill>
                  <a:srgbClr val="00B050"/>
                </a:solidFill>
              </a:rPr>
              <a:t>info.system</a:t>
            </a:r>
          </a:p>
          <a:p>
            <a:pPr lvl="1"/>
            <a:r>
              <a:rPr lang="en-US" smtClean="0">
                <a:solidFill>
                  <a:srgbClr val="00B050"/>
                </a:solidFill>
              </a:rPr>
              <a:t>PadName </a:t>
            </a:r>
            <a:r>
              <a:rPr lang="en-US" smtClean="0">
                <a:solidFill>
                  <a:schemeClr val="tx1"/>
                </a:solidFill>
              </a:rPr>
              <a:t>- Name of the </a:t>
            </a:r>
            <a:r>
              <a:rPr lang="en-US" smtClean="0">
                <a:solidFill>
                  <a:srgbClr val="00B050"/>
                </a:solidFill>
              </a:rPr>
              <a:t>Pad_[xxxx].mat </a:t>
            </a:r>
            <a:r>
              <a:rPr lang="en-US" smtClean="0">
                <a:solidFill>
                  <a:schemeClr val="tx1"/>
                </a:solidFill>
              </a:rPr>
              <a:t>file used to create </a:t>
            </a:r>
            <a:r>
              <a:rPr lang="en-US" smtClean="0">
                <a:solidFill>
                  <a:srgbClr val="00B050"/>
                </a:solidFill>
              </a:rPr>
              <a:t>info.pairs</a:t>
            </a:r>
            <a:r>
              <a:rPr lang="en-US" smtClean="0">
                <a:solidFill>
                  <a:schemeClr val="tx1"/>
                </a:solidFill>
              </a:rPr>
              <a:t>, </a:t>
            </a:r>
            <a:r>
              <a:rPr lang="en-US" smtClean="0">
                <a:solidFill>
                  <a:srgbClr val="00B050"/>
                </a:solidFill>
              </a:rPr>
              <a:t>info.optodes</a:t>
            </a:r>
            <a:r>
              <a:rPr lang="en-US" smtClean="0">
                <a:solidFill>
                  <a:schemeClr val="tx1"/>
                </a:solidFill>
              </a:rPr>
              <a:t>, and </a:t>
            </a:r>
            <a:r>
              <a:rPr lang="en-US" smtClean="0">
                <a:solidFill>
                  <a:srgbClr val="00B050"/>
                </a:solidFill>
              </a:rPr>
              <a:t>info.tissue</a:t>
            </a:r>
            <a:r>
              <a:rPr lang="en-US" smtClean="0">
                <a:solidFill>
                  <a:schemeClr val="tx1"/>
                </a:solidFill>
              </a:rPr>
              <a:t>.</a:t>
            </a:r>
          </a:p>
          <a:p>
            <a:pPr lvl="1"/>
            <a:r>
              <a:rPr lang="en-US" smtClean="0">
                <a:solidFill>
                  <a:srgbClr val="00B050"/>
                </a:solidFill>
              </a:rPr>
              <a:t>framerate </a:t>
            </a:r>
            <a:r>
              <a:rPr lang="en-US" smtClean="0">
                <a:solidFill>
                  <a:schemeClr val="tx1"/>
                </a:solidFill>
              </a:rPr>
              <a:t>- Current framerate of data being processed.</a:t>
            </a:r>
          </a:p>
          <a:p>
            <a:pPr lvl="1"/>
            <a:r>
              <a:rPr lang="en-US" smtClean="0">
                <a:solidFill>
                  <a:srgbClr val="00B050"/>
                </a:solidFill>
              </a:rPr>
              <a:t>init_framerate </a:t>
            </a:r>
            <a:r>
              <a:rPr lang="en-US" smtClean="0">
                <a:solidFill>
                  <a:schemeClr val="tx1"/>
                </a:solidFill>
              </a:rPr>
              <a:t>- Original framerate of data at time of acquisition.</a:t>
            </a:r>
          </a:p>
          <a:p>
            <a:pPr lvl="1"/>
            <a:endParaRPr lang="en-US">
              <a:solidFill>
                <a:schemeClr val="tx1"/>
              </a:solidFill>
            </a:endParaRPr>
          </a:p>
          <a:p>
            <a:r>
              <a:rPr lang="en-US" smtClean="0">
                <a:solidFill>
                  <a:srgbClr val="00B050"/>
                </a:solidFill>
              </a:rPr>
              <a:t>info.paradigm</a:t>
            </a:r>
          </a:p>
          <a:p>
            <a:pPr lvl="1"/>
            <a:r>
              <a:rPr lang="en-US" smtClean="0">
                <a:solidFill>
                  <a:srgbClr val="00B050"/>
                </a:solidFill>
              </a:rPr>
              <a:t>synchpts</a:t>
            </a:r>
            <a:r>
              <a:rPr lang="en-US">
                <a:solidFill>
                  <a:srgbClr val="00B050"/>
                </a:solidFill>
              </a:rPr>
              <a:t> </a:t>
            </a:r>
            <a:r>
              <a:rPr lang="en-US" smtClean="0">
                <a:solidFill>
                  <a:schemeClr val="tx1"/>
                </a:solidFill>
              </a:rPr>
              <a:t>- Time points of synch pulses detected.</a:t>
            </a:r>
          </a:p>
          <a:p>
            <a:pPr lvl="1"/>
            <a:r>
              <a:rPr lang="en-US" smtClean="0">
                <a:solidFill>
                  <a:srgbClr val="00B050"/>
                </a:solidFill>
              </a:rPr>
              <a:t>init_synchpts</a:t>
            </a:r>
            <a:r>
              <a:rPr lang="en-US" smtClean="0">
                <a:solidFill>
                  <a:schemeClr val="tx1"/>
                </a:solidFill>
              </a:rPr>
              <a:t> - A backup of the original synch points.</a:t>
            </a:r>
          </a:p>
          <a:p>
            <a:pPr lvl="1"/>
            <a:r>
              <a:rPr lang="en-US" smtClean="0">
                <a:solidFill>
                  <a:srgbClr val="00B050"/>
                </a:solidFill>
              </a:rPr>
              <a:t>synchtype </a:t>
            </a:r>
            <a:r>
              <a:rPr lang="en-US" smtClean="0">
                <a:solidFill>
                  <a:schemeClr val="tx1"/>
                </a:solidFill>
              </a:rPr>
              <a:t>- Frequency of the pulses detected.</a:t>
            </a:r>
          </a:p>
          <a:p>
            <a:pPr lvl="1"/>
            <a:r>
              <a:rPr lang="en-US">
                <a:solidFill>
                  <a:srgbClr val="00B050"/>
                </a:solidFill>
              </a:rPr>
              <a:t>Pulse_1 </a:t>
            </a:r>
            <a:r>
              <a:rPr lang="en-US">
                <a:solidFill>
                  <a:schemeClr val="tx1"/>
                </a:solidFill>
              </a:rPr>
              <a:t>- Indices of session start and stop times within synchpts</a:t>
            </a:r>
          </a:p>
          <a:p>
            <a:pPr lvl="1"/>
            <a:r>
              <a:rPr lang="en-US" smtClean="0">
                <a:solidFill>
                  <a:srgbClr val="00B050"/>
                </a:solidFill>
              </a:rPr>
              <a:t>Pulse_2 </a:t>
            </a:r>
            <a:r>
              <a:rPr lang="en-US">
                <a:solidFill>
                  <a:schemeClr val="tx1"/>
                </a:solidFill>
              </a:rPr>
              <a:t>– Indices of block start times within </a:t>
            </a:r>
            <a:r>
              <a:rPr lang="en-US" smtClean="0">
                <a:solidFill>
                  <a:schemeClr val="tx1"/>
                </a:solidFill>
              </a:rPr>
              <a:t>synchpts</a:t>
            </a:r>
          </a:p>
          <a:p>
            <a:pPr lvl="1"/>
            <a:r>
              <a:rPr lang="en-US">
                <a:solidFill>
                  <a:srgbClr val="00B050"/>
                </a:solidFill>
              </a:rPr>
              <a:t>Pulse_3/Pulse_4 </a:t>
            </a:r>
            <a:r>
              <a:rPr lang="en-US" smtClean="0">
                <a:solidFill>
                  <a:schemeClr val="tx1"/>
                </a:solidFill>
              </a:rPr>
              <a:t>– </a:t>
            </a:r>
            <a:r>
              <a:rPr lang="en-US">
                <a:solidFill>
                  <a:schemeClr val="tx1"/>
                </a:solidFill>
              </a:rPr>
              <a:t>Indices of extra stimuli or rest pulses within synchpts.</a:t>
            </a:r>
          </a:p>
        </p:txBody>
      </p:sp>
      <p:pic>
        <p:nvPicPr>
          <p:cNvPr id="4" name="Picture 3"/>
          <p:cNvPicPr>
            <a:picLocks noChangeAspect="1"/>
          </p:cNvPicPr>
          <p:nvPr/>
        </p:nvPicPr>
        <p:blipFill>
          <a:blip r:embed="rId3"/>
          <a:stretch>
            <a:fillRect/>
          </a:stretch>
        </p:blipFill>
        <p:spPr>
          <a:xfrm>
            <a:off x="9274002" y="2160589"/>
            <a:ext cx="2505075" cy="1266825"/>
          </a:xfrm>
          <a:prstGeom prst="rect">
            <a:avLst/>
          </a:prstGeom>
        </p:spPr>
      </p:pic>
      <p:pic>
        <p:nvPicPr>
          <p:cNvPr id="5" name="Picture 4"/>
          <p:cNvPicPr>
            <a:picLocks noChangeAspect="1"/>
          </p:cNvPicPr>
          <p:nvPr/>
        </p:nvPicPr>
        <p:blipFill>
          <a:blip r:embed="rId4"/>
          <a:stretch>
            <a:fillRect/>
          </a:stretch>
        </p:blipFill>
        <p:spPr>
          <a:xfrm>
            <a:off x="9467850" y="4570666"/>
            <a:ext cx="2400300" cy="1666875"/>
          </a:xfrm>
          <a:prstGeom prst="rect">
            <a:avLst/>
          </a:prstGeom>
        </p:spPr>
      </p:pic>
    </p:spTree>
    <p:extLst>
      <p:ext uri="{BB962C8B-B14F-4D97-AF65-F5344CB8AC3E}">
        <p14:creationId xmlns:p14="http://schemas.microsoft.com/office/powerpoint/2010/main" val="2195766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In Detail: The </a:t>
            </a:r>
            <a:r>
              <a:rPr lang="en-US" smtClean="0">
                <a:solidFill>
                  <a:srgbClr val="00B050"/>
                </a:solidFill>
              </a:rPr>
              <a:t>info.pairs</a:t>
            </a:r>
            <a:r>
              <a:rPr lang="en-US" smtClean="0">
                <a:solidFill>
                  <a:srgbClr val="00B0F0"/>
                </a:solidFill>
              </a:rPr>
              <a:t> </a:t>
            </a:r>
            <a:r>
              <a:rPr lang="en-US" smtClean="0"/>
              <a:t>table</a:t>
            </a:r>
            <a:endParaRPr lang="en-US" dirty="0"/>
          </a:p>
        </p:txBody>
      </p:sp>
      <p:sp>
        <p:nvSpPr>
          <p:cNvPr id="3" name="Content Placeholder 2"/>
          <p:cNvSpPr>
            <a:spLocks noGrp="1"/>
          </p:cNvSpPr>
          <p:nvPr>
            <p:ph sz="half" idx="1"/>
          </p:nvPr>
        </p:nvSpPr>
        <p:spPr>
          <a:xfrm>
            <a:off x="154379" y="1805049"/>
            <a:ext cx="6279268" cy="4236312"/>
          </a:xfrm>
        </p:spPr>
        <p:txBody>
          <a:bodyPr>
            <a:noAutofit/>
          </a:bodyPr>
          <a:lstStyle/>
          <a:p>
            <a:r>
              <a:rPr lang="en-US" smtClean="0">
                <a:solidFill>
                  <a:schemeClr val="tx1"/>
                </a:solidFill>
              </a:rPr>
              <a:t>Each row represents a measurement.</a:t>
            </a:r>
          </a:p>
          <a:p>
            <a:endParaRPr lang="en-US">
              <a:solidFill>
                <a:schemeClr val="tx1"/>
              </a:solidFill>
            </a:endParaRPr>
          </a:p>
          <a:p>
            <a:r>
              <a:rPr lang="en-US" smtClean="0">
                <a:solidFill>
                  <a:schemeClr val="tx1"/>
                </a:solidFill>
              </a:rPr>
              <a:t>The columns are:</a:t>
            </a:r>
            <a:endParaRPr lang="en-US">
              <a:solidFill>
                <a:schemeClr val="tx1"/>
              </a:solidFill>
            </a:endParaRPr>
          </a:p>
          <a:p>
            <a:pPr lvl="1"/>
            <a:r>
              <a:rPr lang="en-US" smtClean="0">
                <a:solidFill>
                  <a:srgbClr val="00B050"/>
                </a:solidFill>
              </a:rPr>
              <a:t>Src </a:t>
            </a:r>
            <a:r>
              <a:rPr lang="en-US" smtClean="0">
                <a:solidFill>
                  <a:schemeClr val="tx1"/>
                </a:solidFill>
              </a:rPr>
              <a:t>– Source number</a:t>
            </a:r>
          </a:p>
          <a:p>
            <a:pPr lvl="1"/>
            <a:r>
              <a:rPr lang="en-US" smtClean="0">
                <a:solidFill>
                  <a:srgbClr val="00B050"/>
                </a:solidFill>
              </a:rPr>
              <a:t>Det </a:t>
            </a:r>
            <a:r>
              <a:rPr lang="en-US" smtClean="0">
                <a:solidFill>
                  <a:schemeClr val="tx1"/>
                </a:solidFill>
              </a:rPr>
              <a:t>– </a:t>
            </a:r>
            <a:r>
              <a:rPr lang="en-US">
                <a:solidFill>
                  <a:schemeClr val="tx1"/>
                </a:solidFill>
              </a:rPr>
              <a:t>Detector </a:t>
            </a:r>
            <a:r>
              <a:rPr lang="en-US" smtClean="0">
                <a:solidFill>
                  <a:schemeClr val="tx1"/>
                </a:solidFill>
              </a:rPr>
              <a:t>number</a:t>
            </a:r>
          </a:p>
          <a:p>
            <a:pPr lvl="1"/>
            <a:r>
              <a:rPr lang="en-US" smtClean="0">
                <a:solidFill>
                  <a:srgbClr val="00B050"/>
                </a:solidFill>
              </a:rPr>
              <a:t>NN </a:t>
            </a:r>
            <a:r>
              <a:rPr lang="en-US">
                <a:solidFill>
                  <a:schemeClr val="tx1"/>
                </a:solidFill>
              </a:rPr>
              <a:t>– Nearest neighbor </a:t>
            </a:r>
            <a:r>
              <a:rPr lang="en-US" smtClean="0">
                <a:solidFill>
                  <a:schemeClr val="tx1"/>
                </a:solidFill>
              </a:rPr>
              <a:t>topology</a:t>
            </a:r>
            <a:endParaRPr lang="en-US">
              <a:solidFill>
                <a:schemeClr val="tx1"/>
              </a:solidFill>
            </a:endParaRPr>
          </a:p>
          <a:p>
            <a:pPr lvl="1"/>
            <a:r>
              <a:rPr lang="en-US" smtClean="0">
                <a:solidFill>
                  <a:srgbClr val="00B050"/>
                </a:solidFill>
              </a:rPr>
              <a:t>WL </a:t>
            </a:r>
            <a:r>
              <a:rPr lang="en-US">
                <a:solidFill>
                  <a:schemeClr val="tx1"/>
                </a:solidFill>
              </a:rPr>
              <a:t>– Wavelength </a:t>
            </a:r>
            <a:r>
              <a:rPr lang="en-US" smtClean="0">
                <a:solidFill>
                  <a:schemeClr val="tx1"/>
                </a:solidFill>
              </a:rPr>
              <a:t>number</a:t>
            </a:r>
          </a:p>
          <a:p>
            <a:pPr lvl="1"/>
            <a:r>
              <a:rPr lang="en-US" smtClean="0">
                <a:solidFill>
                  <a:srgbClr val="00B050"/>
                </a:solidFill>
              </a:rPr>
              <a:t>lambda </a:t>
            </a:r>
            <a:r>
              <a:rPr lang="en-US" smtClean="0">
                <a:solidFill>
                  <a:schemeClr val="tx1"/>
                </a:solidFill>
              </a:rPr>
              <a:t>- Wavelength in nm</a:t>
            </a:r>
            <a:endParaRPr lang="en-US">
              <a:solidFill>
                <a:schemeClr val="tx1"/>
              </a:solidFill>
            </a:endParaRPr>
          </a:p>
          <a:p>
            <a:pPr lvl="1"/>
            <a:r>
              <a:rPr lang="en-US" smtClean="0">
                <a:solidFill>
                  <a:srgbClr val="00B050"/>
                </a:solidFill>
              </a:rPr>
              <a:t>Mod </a:t>
            </a:r>
            <a:r>
              <a:rPr lang="en-US" smtClean="0">
                <a:solidFill>
                  <a:schemeClr val="tx1"/>
                </a:solidFill>
              </a:rPr>
              <a:t>- Modulation scheme</a:t>
            </a:r>
          </a:p>
          <a:p>
            <a:pPr lvl="1"/>
            <a:r>
              <a:rPr lang="en-US" smtClean="0">
                <a:solidFill>
                  <a:srgbClr val="00B050"/>
                </a:solidFill>
              </a:rPr>
              <a:t>r2d </a:t>
            </a:r>
            <a:r>
              <a:rPr lang="en-US">
                <a:solidFill>
                  <a:schemeClr val="tx1"/>
                </a:solidFill>
              </a:rPr>
              <a:t>– S-D pair radius on a 2D </a:t>
            </a:r>
            <a:r>
              <a:rPr lang="en-US" smtClean="0">
                <a:solidFill>
                  <a:schemeClr val="tx1"/>
                </a:solidFill>
              </a:rPr>
              <a:t>grid</a:t>
            </a:r>
          </a:p>
          <a:p>
            <a:pPr lvl="1"/>
            <a:r>
              <a:rPr lang="en-US" smtClean="0">
                <a:solidFill>
                  <a:srgbClr val="00B050"/>
                </a:solidFill>
              </a:rPr>
              <a:t>r3d </a:t>
            </a:r>
            <a:r>
              <a:rPr lang="en-US" smtClean="0">
                <a:solidFill>
                  <a:schemeClr val="tx1"/>
                </a:solidFill>
              </a:rPr>
              <a:t>- </a:t>
            </a:r>
            <a:r>
              <a:rPr lang="en-US">
                <a:solidFill>
                  <a:schemeClr val="tx1"/>
                </a:solidFill>
              </a:rPr>
              <a:t>S-D pair radius in 3D wrapped cap space</a:t>
            </a:r>
          </a:p>
        </p:txBody>
      </p:sp>
      <p:grpSp>
        <p:nvGrpSpPr>
          <p:cNvPr id="19" name="Group 18"/>
          <p:cNvGrpSpPr/>
          <p:nvPr/>
        </p:nvGrpSpPr>
        <p:grpSpPr>
          <a:xfrm>
            <a:off x="4716965" y="1805049"/>
            <a:ext cx="7274208" cy="2109942"/>
            <a:chOff x="2164253" y="4108105"/>
            <a:chExt cx="9764187" cy="2665433"/>
          </a:xfrm>
        </p:grpSpPr>
        <p:pic>
          <p:nvPicPr>
            <p:cNvPr id="6" name="Picture 5"/>
            <p:cNvPicPr>
              <a:picLocks noChangeAspect="1"/>
            </p:cNvPicPr>
            <p:nvPr/>
          </p:nvPicPr>
          <p:blipFill>
            <a:blip r:embed="rId3"/>
            <a:stretch>
              <a:fillRect/>
            </a:stretch>
          </p:blipFill>
          <p:spPr>
            <a:xfrm>
              <a:off x="2164253" y="4108105"/>
              <a:ext cx="9764187" cy="2665433"/>
            </a:xfrm>
            <a:prstGeom prst="rect">
              <a:avLst/>
            </a:prstGeom>
          </p:spPr>
        </p:pic>
        <p:sp>
          <p:nvSpPr>
            <p:cNvPr id="7" name="Oval 6"/>
            <p:cNvSpPr/>
            <p:nvPr/>
          </p:nvSpPr>
          <p:spPr>
            <a:xfrm rot="2199015">
              <a:off x="4437888" y="5010912"/>
              <a:ext cx="438912" cy="18288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4620768" y="4690726"/>
              <a:ext cx="601447" cy="369332"/>
            </a:xfrm>
            <a:prstGeom prst="rect">
              <a:avLst/>
            </a:prstGeom>
            <a:noFill/>
          </p:spPr>
          <p:txBody>
            <a:bodyPr wrap="none" rtlCol="0">
              <a:spAutoFit/>
            </a:bodyPr>
            <a:lstStyle/>
            <a:p>
              <a:r>
                <a:rPr lang="en-US" smtClean="0">
                  <a:solidFill>
                    <a:srgbClr val="FF0000"/>
                  </a:solidFill>
                </a:rPr>
                <a:t>NN1</a:t>
              </a:r>
              <a:endParaRPr lang="en-US">
                <a:solidFill>
                  <a:srgbClr val="FF0000"/>
                </a:solidFill>
              </a:endParaRPr>
            </a:p>
          </p:txBody>
        </p:sp>
        <p:sp>
          <p:nvSpPr>
            <p:cNvPr id="9" name="Oval 8"/>
            <p:cNvSpPr/>
            <p:nvPr/>
          </p:nvSpPr>
          <p:spPr>
            <a:xfrm rot="1883989">
              <a:off x="6455329" y="5010364"/>
              <a:ext cx="582936" cy="231394"/>
            </a:xfrm>
            <a:prstGeom prst="ellipse">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TextBox 9"/>
            <p:cNvSpPr txBox="1"/>
            <p:nvPr/>
          </p:nvSpPr>
          <p:spPr>
            <a:xfrm>
              <a:off x="6722838" y="4713324"/>
              <a:ext cx="601447" cy="369332"/>
            </a:xfrm>
            <a:prstGeom prst="rect">
              <a:avLst/>
            </a:prstGeom>
            <a:noFill/>
          </p:spPr>
          <p:txBody>
            <a:bodyPr wrap="none" rtlCol="0">
              <a:spAutoFit/>
            </a:bodyPr>
            <a:lstStyle/>
            <a:p>
              <a:r>
                <a:rPr lang="en-US" smtClean="0">
                  <a:solidFill>
                    <a:srgbClr val="FF0000"/>
                  </a:solidFill>
                </a:rPr>
                <a:t>NN2</a:t>
              </a:r>
              <a:endParaRPr lang="en-US">
                <a:solidFill>
                  <a:srgbClr val="FF0000"/>
                </a:solidFill>
              </a:endParaRPr>
            </a:p>
          </p:txBody>
        </p:sp>
        <p:sp>
          <p:nvSpPr>
            <p:cNvPr id="11" name="Oval 10"/>
            <p:cNvSpPr/>
            <p:nvPr/>
          </p:nvSpPr>
          <p:spPr>
            <a:xfrm rot="19033626">
              <a:off x="9091158" y="4988383"/>
              <a:ext cx="781985" cy="26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1068" y="4690726"/>
              <a:ext cx="601447" cy="369332"/>
            </a:xfrm>
            <a:prstGeom prst="rect">
              <a:avLst/>
            </a:prstGeom>
            <a:noFill/>
          </p:spPr>
          <p:txBody>
            <a:bodyPr wrap="none" rtlCol="0">
              <a:spAutoFit/>
            </a:bodyPr>
            <a:lstStyle/>
            <a:p>
              <a:r>
                <a:rPr lang="en-US" smtClean="0">
                  <a:solidFill>
                    <a:srgbClr val="FF0000"/>
                  </a:solidFill>
                </a:rPr>
                <a:t>NN3</a:t>
              </a:r>
              <a:endParaRPr lang="en-US">
                <a:solidFill>
                  <a:srgbClr val="FF0000"/>
                </a:solidFill>
              </a:endParaRPr>
            </a:p>
          </p:txBody>
        </p:sp>
        <p:sp>
          <p:nvSpPr>
            <p:cNvPr id="15" name="Oval 14"/>
            <p:cNvSpPr/>
            <p:nvPr/>
          </p:nvSpPr>
          <p:spPr>
            <a:xfrm rot="4276793">
              <a:off x="3510054" y="5563328"/>
              <a:ext cx="843870" cy="285383"/>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p:cNvSpPr txBox="1"/>
            <p:nvPr/>
          </p:nvSpPr>
          <p:spPr>
            <a:xfrm>
              <a:off x="3473862" y="6091950"/>
              <a:ext cx="601447" cy="369332"/>
            </a:xfrm>
            <a:prstGeom prst="rect">
              <a:avLst/>
            </a:prstGeom>
            <a:noFill/>
          </p:spPr>
          <p:txBody>
            <a:bodyPr wrap="none" rtlCol="0">
              <a:spAutoFit/>
            </a:bodyPr>
            <a:lstStyle/>
            <a:p>
              <a:r>
                <a:rPr lang="en-US" smtClean="0">
                  <a:solidFill>
                    <a:srgbClr val="FF0000"/>
                  </a:solidFill>
                </a:rPr>
                <a:t>NN4</a:t>
              </a:r>
              <a:endParaRPr lang="en-US">
                <a:solidFill>
                  <a:srgbClr val="FF0000"/>
                </a:solidFill>
              </a:endParaRPr>
            </a:p>
          </p:txBody>
        </p:sp>
        <p:sp>
          <p:nvSpPr>
            <p:cNvPr id="17" name="Oval 16"/>
            <p:cNvSpPr/>
            <p:nvPr/>
          </p:nvSpPr>
          <p:spPr>
            <a:xfrm rot="3601171">
              <a:off x="9840940" y="5470114"/>
              <a:ext cx="995857" cy="24174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p:cNvSpPr txBox="1"/>
            <p:nvPr/>
          </p:nvSpPr>
          <p:spPr>
            <a:xfrm>
              <a:off x="9995868" y="5966764"/>
              <a:ext cx="601447" cy="369332"/>
            </a:xfrm>
            <a:prstGeom prst="rect">
              <a:avLst/>
            </a:prstGeom>
            <a:noFill/>
          </p:spPr>
          <p:txBody>
            <a:bodyPr wrap="none" rtlCol="0">
              <a:spAutoFit/>
            </a:bodyPr>
            <a:lstStyle/>
            <a:p>
              <a:r>
                <a:rPr lang="en-US" smtClean="0">
                  <a:solidFill>
                    <a:srgbClr val="FF0000"/>
                  </a:solidFill>
                </a:rPr>
                <a:t>NN5</a:t>
              </a:r>
              <a:endParaRPr lang="en-US">
                <a:solidFill>
                  <a:srgbClr val="FF0000"/>
                </a:solidFill>
              </a:endParaRPr>
            </a:p>
          </p:txBody>
        </p:sp>
      </p:grpSp>
      <p:pic>
        <p:nvPicPr>
          <p:cNvPr id="13" name="Content Placeholder 12"/>
          <p:cNvPicPr>
            <a:picLocks noGrp="1" noChangeAspect="1"/>
          </p:cNvPicPr>
          <p:nvPr>
            <p:ph sz="half" idx="2"/>
          </p:nvPr>
        </p:nvPicPr>
        <p:blipFill>
          <a:blip r:embed="rId4"/>
          <a:stretch>
            <a:fillRect/>
          </a:stretch>
        </p:blipFill>
        <p:spPr>
          <a:xfrm>
            <a:off x="5719230" y="4104641"/>
            <a:ext cx="6271943" cy="2272170"/>
          </a:xfrm>
          <a:prstGeom prst="rect">
            <a:avLst/>
          </a:prstGeom>
        </p:spPr>
      </p:pic>
    </p:spTree>
    <p:extLst>
      <p:ext uri="{BB962C8B-B14F-4D97-AF65-F5344CB8AC3E}">
        <p14:creationId xmlns:p14="http://schemas.microsoft.com/office/powerpoint/2010/main" val="384425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In Detail: </a:t>
            </a:r>
            <a:r>
              <a:rPr lang="en-US" smtClean="0">
                <a:solidFill>
                  <a:srgbClr val="00B050"/>
                </a:solidFill>
              </a:rPr>
              <a:t>info.optodes</a:t>
            </a:r>
            <a:endParaRPr lang="en-US" dirty="0">
              <a:solidFill>
                <a:srgbClr val="00B050"/>
              </a:solidFill>
            </a:endParaRPr>
          </a:p>
        </p:txBody>
      </p:sp>
      <p:sp>
        <p:nvSpPr>
          <p:cNvPr id="3" name="Content Placeholder 2"/>
          <p:cNvSpPr>
            <a:spLocks noGrp="1"/>
          </p:cNvSpPr>
          <p:nvPr>
            <p:ph sz="half" idx="1"/>
          </p:nvPr>
        </p:nvSpPr>
        <p:spPr>
          <a:xfrm>
            <a:off x="154379" y="1805049"/>
            <a:ext cx="6279268" cy="4236312"/>
          </a:xfrm>
        </p:spPr>
        <p:txBody>
          <a:bodyPr>
            <a:noAutofit/>
          </a:bodyPr>
          <a:lstStyle/>
          <a:p>
            <a:r>
              <a:rPr lang="en-US" smtClean="0">
                <a:solidFill>
                  <a:srgbClr val="00B050"/>
                </a:solidFill>
              </a:rPr>
              <a:t>CapName </a:t>
            </a:r>
            <a:r>
              <a:rPr lang="en-US" smtClean="0">
                <a:solidFill>
                  <a:schemeClr val="tx1"/>
                </a:solidFill>
              </a:rPr>
              <a:t>- Name of cap file used.</a:t>
            </a:r>
          </a:p>
          <a:p>
            <a:r>
              <a:rPr lang="en-US" smtClean="0">
                <a:solidFill>
                  <a:srgbClr val="00B050"/>
                </a:solidFill>
              </a:rPr>
              <a:t>dpos2 </a:t>
            </a:r>
            <a:r>
              <a:rPr lang="en-US" smtClean="0">
                <a:solidFill>
                  <a:schemeClr val="tx1"/>
                </a:solidFill>
              </a:rPr>
              <a:t>- Detector positions in 2D grid space.</a:t>
            </a:r>
          </a:p>
          <a:p>
            <a:r>
              <a:rPr lang="en-US" smtClean="0">
                <a:solidFill>
                  <a:srgbClr val="00B050"/>
                </a:solidFill>
              </a:rPr>
              <a:t>spos2 </a:t>
            </a:r>
            <a:r>
              <a:rPr lang="en-US" smtClean="0">
                <a:solidFill>
                  <a:schemeClr val="tx1"/>
                </a:solidFill>
              </a:rPr>
              <a:t>- Source positions in 2D grid space.</a:t>
            </a:r>
          </a:p>
          <a:p>
            <a:r>
              <a:rPr lang="en-US" smtClean="0">
                <a:solidFill>
                  <a:srgbClr val="00B050"/>
                </a:solidFill>
              </a:rPr>
              <a:t>dpos3 </a:t>
            </a:r>
            <a:r>
              <a:rPr lang="en-US" smtClean="0">
                <a:solidFill>
                  <a:schemeClr val="tx1"/>
                </a:solidFill>
              </a:rPr>
              <a:t>- Detector positions in 3D </a:t>
            </a:r>
            <a:r>
              <a:rPr lang="en-US">
                <a:solidFill>
                  <a:schemeClr val="tx1"/>
                </a:solidFill>
              </a:rPr>
              <a:t>wrapped cap </a:t>
            </a:r>
            <a:r>
              <a:rPr lang="en-US" smtClean="0">
                <a:solidFill>
                  <a:schemeClr val="tx1"/>
                </a:solidFill>
              </a:rPr>
              <a:t>space.</a:t>
            </a:r>
          </a:p>
          <a:p>
            <a:r>
              <a:rPr lang="en-US" smtClean="0">
                <a:solidFill>
                  <a:srgbClr val="00B050"/>
                </a:solidFill>
              </a:rPr>
              <a:t>spos3 </a:t>
            </a:r>
            <a:r>
              <a:rPr lang="en-US" smtClean="0">
                <a:solidFill>
                  <a:schemeClr val="tx1"/>
                </a:solidFill>
              </a:rPr>
              <a:t>- Source positions in 3D wrapped cap space.</a:t>
            </a:r>
          </a:p>
          <a:p>
            <a:r>
              <a:rPr lang="en-US" smtClean="0">
                <a:solidFill>
                  <a:srgbClr val="00B050"/>
                </a:solidFill>
              </a:rPr>
              <a:t>plot3orientation </a:t>
            </a:r>
            <a:r>
              <a:rPr lang="en-US" smtClean="0">
                <a:solidFill>
                  <a:schemeClr val="tx1"/>
                </a:solidFill>
              </a:rPr>
              <a:t>- Contains </a:t>
            </a:r>
            <a:r>
              <a:rPr lang="en-US" smtClean="0">
                <a:solidFill>
                  <a:srgbClr val="00B050"/>
                </a:solidFill>
              </a:rPr>
              <a:t>.i</a:t>
            </a:r>
            <a:r>
              <a:rPr lang="en-US" smtClean="0">
                <a:solidFill>
                  <a:schemeClr val="tx1"/>
                </a:solidFill>
              </a:rPr>
              <a:t>, </a:t>
            </a:r>
            <a:r>
              <a:rPr lang="en-US" smtClean="0">
                <a:solidFill>
                  <a:srgbClr val="00B050"/>
                </a:solidFill>
              </a:rPr>
              <a:t>.j</a:t>
            </a:r>
            <a:r>
              <a:rPr lang="en-US" smtClean="0">
                <a:solidFill>
                  <a:schemeClr val="tx1"/>
                </a:solidFill>
              </a:rPr>
              <a:t>, and </a:t>
            </a:r>
            <a:r>
              <a:rPr lang="en-US" smtClean="0">
                <a:solidFill>
                  <a:srgbClr val="00B050"/>
                </a:solidFill>
              </a:rPr>
              <a:t>.k</a:t>
            </a:r>
            <a:r>
              <a:rPr lang="en-US" smtClean="0">
                <a:solidFill>
                  <a:schemeClr val="tx1"/>
                </a:solidFill>
              </a:rPr>
              <a:t> fields corresponding to x, y, and z orientation of 3D wrapped cap space.</a:t>
            </a:r>
            <a:endParaRPr lang="en-US">
              <a:solidFill>
                <a:schemeClr val="tx1"/>
              </a:solidFill>
            </a:endParaRPr>
          </a:p>
        </p:txBody>
      </p:sp>
      <p:pic>
        <p:nvPicPr>
          <p:cNvPr id="6" name="Picture 5"/>
          <p:cNvPicPr>
            <a:picLocks noChangeAspect="1"/>
          </p:cNvPicPr>
          <p:nvPr/>
        </p:nvPicPr>
        <p:blipFill rotWithShape="1">
          <a:blip r:embed="rId3"/>
          <a:srcRect l="36763" r="34241"/>
          <a:stretch/>
        </p:blipFill>
        <p:spPr>
          <a:xfrm>
            <a:off x="9095231" y="4292656"/>
            <a:ext cx="2109217" cy="2109942"/>
          </a:xfrm>
          <a:prstGeom prst="rect">
            <a:avLst/>
          </a:prstGeom>
        </p:spPr>
      </p:pic>
      <p:pic>
        <p:nvPicPr>
          <p:cNvPr id="20" name="Content Placeholder 3"/>
          <p:cNvPicPr>
            <a:picLocks noGrp="1" noChangeAspect="1"/>
          </p:cNvPicPr>
          <p:nvPr>
            <p:ph idx="1"/>
          </p:nvPr>
        </p:nvPicPr>
        <p:blipFill>
          <a:blip r:embed="rId4"/>
          <a:stretch>
            <a:fillRect/>
          </a:stretch>
        </p:blipFill>
        <p:spPr>
          <a:xfrm>
            <a:off x="2097024" y="4727878"/>
            <a:ext cx="3716828" cy="1674720"/>
          </a:xfrm>
          <a:prstGeom prst="rect">
            <a:avLst/>
          </a:prstGeom>
        </p:spPr>
      </p:pic>
      <p:sp>
        <p:nvSpPr>
          <p:cNvPr id="14" name="TextBox 13"/>
          <p:cNvSpPr txBox="1"/>
          <p:nvPr/>
        </p:nvSpPr>
        <p:spPr>
          <a:xfrm>
            <a:off x="6433647" y="4437888"/>
            <a:ext cx="1978833" cy="1754326"/>
          </a:xfrm>
          <a:prstGeom prst="rect">
            <a:avLst/>
          </a:prstGeom>
          <a:noFill/>
        </p:spPr>
        <p:txBody>
          <a:bodyPr wrap="square" rtlCol="0">
            <a:spAutoFit/>
          </a:bodyPr>
          <a:lstStyle/>
          <a:p>
            <a:r>
              <a:rPr lang="en-US" smtClean="0"/>
              <a:t>Left: 2D grid space.</a:t>
            </a:r>
          </a:p>
          <a:p>
            <a:endParaRPr lang="en-US"/>
          </a:p>
          <a:p>
            <a:r>
              <a:rPr lang="en-US" smtClean="0"/>
              <a:t>Right: 3D wrapped cap space.</a:t>
            </a:r>
            <a:endParaRPr lang="en-US"/>
          </a:p>
        </p:txBody>
      </p:sp>
      <p:pic>
        <p:nvPicPr>
          <p:cNvPr id="5" name="Picture 4"/>
          <p:cNvPicPr>
            <a:picLocks noChangeAspect="1"/>
          </p:cNvPicPr>
          <p:nvPr/>
        </p:nvPicPr>
        <p:blipFill>
          <a:blip r:embed="rId5"/>
          <a:stretch>
            <a:fillRect/>
          </a:stretch>
        </p:blipFill>
        <p:spPr>
          <a:xfrm>
            <a:off x="6433647" y="1054100"/>
            <a:ext cx="5619750" cy="1752600"/>
          </a:xfrm>
          <a:prstGeom prst="rect">
            <a:avLst/>
          </a:prstGeom>
        </p:spPr>
      </p:pic>
    </p:spTree>
    <p:extLst>
      <p:ext uri="{BB962C8B-B14F-4D97-AF65-F5344CB8AC3E}">
        <p14:creationId xmlns:p14="http://schemas.microsoft.com/office/powerpoint/2010/main" val="3666792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797666" y="0"/>
            <a:ext cx="8596668" cy="1320800"/>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NeuroDOT 2 Overview Flowchart</a:t>
            </a:r>
            <a:endParaRPr lang="en-US"/>
          </a:p>
        </p:txBody>
      </p:sp>
      <p:grpSp>
        <p:nvGrpSpPr>
          <p:cNvPr id="14" name="Group 13"/>
          <p:cNvGrpSpPr/>
          <p:nvPr/>
        </p:nvGrpSpPr>
        <p:grpSpPr>
          <a:xfrm>
            <a:off x="1205396" y="1047596"/>
            <a:ext cx="9781208" cy="5203328"/>
            <a:chOff x="1194416" y="1047596"/>
            <a:chExt cx="9781208" cy="5203328"/>
          </a:xfrm>
        </p:grpSpPr>
        <p:pic>
          <p:nvPicPr>
            <p:cNvPr id="15" name="Picture 14"/>
            <p:cNvPicPr>
              <a:picLocks noChangeAspect="1"/>
            </p:cNvPicPr>
            <p:nvPr/>
          </p:nvPicPr>
          <p:blipFill>
            <a:blip r:embed="rId2"/>
            <a:stretch>
              <a:fillRect/>
            </a:stretch>
          </p:blipFill>
          <p:spPr>
            <a:xfrm>
              <a:off x="7728291" y="1923077"/>
              <a:ext cx="3247333" cy="2627166"/>
            </a:xfrm>
            <a:prstGeom prst="rect">
              <a:avLst/>
            </a:prstGeom>
          </p:spPr>
        </p:pic>
        <p:pic>
          <p:nvPicPr>
            <p:cNvPr id="16" name="Picture 15"/>
            <p:cNvPicPr>
              <a:picLocks noChangeAspect="1"/>
            </p:cNvPicPr>
            <p:nvPr/>
          </p:nvPicPr>
          <p:blipFill>
            <a:blip r:embed="rId3"/>
            <a:stretch>
              <a:fillRect/>
            </a:stretch>
          </p:blipFill>
          <p:spPr>
            <a:xfrm>
              <a:off x="4711040" y="3602592"/>
              <a:ext cx="2775140" cy="2648332"/>
            </a:xfrm>
            <a:prstGeom prst="rect">
              <a:avLst/>
            </a:prstGeom>
          </p:spPr>
        </p:pic>
        <p:pic>
          <p:nvPicPr>
            <p:cNvPr id="18" name="Picture 17"/>
            <p:cNvPicPr>
              <a:picLocks noChangeAspect="1"/>
            </p:cNvPicPr>
            <p:nvPr/>
          </p:nvPicPr>
          <p:blipFill>
            <a:blip r:embed="rId4"/>
            <a:stretch>
              <a:fillRect/>
            </a:stretch>
          </p:blipFill>
          <p:spPr>
            <a:xfrm>
              <a:off x="1194416" y="1047596"/>
              <a:ext cx="3019001" cy="4257815"/>
            </a:xfrm>
            <a:prstGeom prst="rect">
              <a:avLst/>
            </a:prstGeom>
          </p:spPr>
        </p:pic>
        <p:cxnSp>
          <p:nvCxnSpPr>
            <p:cNvPr id="20" name="Straight Arrow Connector 19"/>
            <p:cNvCxnSpPr/>
            <p:nvPr/>
          </p:nvCxnSpPr>
          <p:spPr>
            <a:xfrm>
              <a:off x="4023837" y="5139423"/>
              <a:ext cx="1048629" cy="452485"/>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p:nvPr/>
          </p:nvCxnSpPr>
          <p:spPr>
            <a:xfrm flipH="1">
              <a:off x="7486180" y="4248469"/>
              <a:ext cx="1048629" cy="283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a:off x="4015740" y="2133600"/>
              <a:ext cx="373380" cy="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4" name="Straight Connector 23"/>
            <p:cNvCxnSpPr/>
            <p:nvPr/>
          </p:nvCxnSpPr>
          <p:spPr>
            <a:xfrm>
              <a:off x="4389120" y="2133600"/>
              <a:ext cx="7620" cy="257556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p:nvPr/>
          </p:nvCxnSpPr>
          <p:spPr>
            <a:xfrm>
              <a:off x="4396740" y="4709160"/>
              <a:ext cx="675726"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flipH="1">
              <a:off x="3970020" y="3840480"/>
              <a:ext cx="403860" cy="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280884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In Detail: </a:t>
            </a:r>
            <a:r>
              <a:rPr lang="en-US" smtClean="0">
                <a:solidFill>
                  <a:srgbClr val="00B050"/>
                </a:solidFill>
              </a:rPr>
              <a:t>info.tissue</a:t>
            </a:r>
            <a:endParaRPr lang="en-US" dirty="0">
              <a:solidFill>
                <a:srgbClr val="00B050"/>
              </a:solidFill>
            </a:endParaRPr>
          </a:p>
        </p:txBody>
      </p:sp>
      <p:sp>
        <p:nvSpPr>
          <p:cNvPr id="3" name="Content Placeholder 2"/>
          <p:cNvSpPr>
            <a:spLocks noGrp="1"/>
          </p:cNvSpPr>
          <p:nvPr>
            <p:ph idx="1"/>
          </p:nvPr>
        </p:nvSpPr>
        <p:spPr/>
        <p:txBody>
          <a:bodyPr>
            <a:noAutofit/>
          </a:bodyPr>
          <a:lstStyle/>
          <a:p>
            <a:r>
              <a:rPr lang="en-US" smtClean="0">
                <a:solidFill>
                  <a:srgbClr val="00B050"/>
                </a:solidFill>
              </a:rPr>
              <a:t>info.tissue</a:t>
            </a:r>
          </a:p>
          <a:p>
            <a:pPr lvl="1"/>
            <a:r>
              <a:rPr lang="en-US" smtClean="0">
                <a:solidFill>
                  <a:srgbClr val="00B050"/>
                </a:solidFill>
              </a:rPr>
              <a:t>affine </a:t>
            </a:r>
            <a:r>
              <a:rPr lang="en-US" smtClean="0">
                <a:solidFill>
                  <a:schemeClr val="tx1"/>
                </a:solidFill>
              </a:rPr>
              <a:t>- A transform matrix relating the DOT space to the atlas space.</a:t>
            </a:r>
            <a:endParaRPr lang="en-US">
              <a:solidFill>
                <a:schemeClr val="tx1"/>
              </a:solidFill>
            </a:endParaRPr>
          </a:p>
        </p:txBody>
      </p:sp>
    </p:spTree>
    <p:extLst>
      <p:ext uri="{BB962C8B-B14F-4D97-AF65-F5344CB8AC3E}">
        <p14:creationId xmlns:p14="http://schemas.microsoft.com/office/powerpoint/2010/main" val="1518175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Data Structures: </a:t>
            </a:r>
            <a:r>
              <a:rPr lang="en-US" smtClean="0">
                <a:solidFill>
                  <a:srgbClr val="00B050"/>
                </a:solidFill>
              </a:rPr>
              <a:t>flags</a:t>
            </a:r>
            <a:endParaRPr lang="en-US" dirty="0">
              <a:solidFill>
                <a:srgbClr val="00B050"/>
              </a:solidFill>
            </a:endParaRPr>
          </a:p>
        </p:txBody>
      </p:sp>
      <p:sp>
        <p:nvSpPr>
          <p:cNvPr id="3" name="Content Placeholder 2"/>
          <p:cNvSpPr>
            <a:spLocks noGrp="1"/>
          </p:cNvSpPr>
          <p:nvPr>
            <p:ph idx="1"/>
          </p:nvPr>
        </p:nvSpPr>
        <p:spPr>
          <a:xfrm>
            <a:off x="0" y="2160589"/>
            <a:ext cx="12192000" cy="3220303"/>
          </a:xfrm>
        </p:spPr>
        <p:txBody>
          <a:bodyPr numCol="2">
            <a:noAutofit/>
          </a:bodyPr>
          <a:lstStyle/>
          <a:p>
            <a:r>
              <a:rPr lang="en-US" smtClean="0">
                <a:solidFill>
                  <a:schemeClr val="tx1"/>
                </a:solidFill>
              </a:rPr>
              <a:t>The </a:t>
            </a:r>
            <a:r>
              <a:rPr lang="en-US" smtClean="0">
                <a:solidFill>
                  <a:srgbClr val="00B050"/>
                </a:solidFill>
              </a:rPr>
              <a:t>flags </a:t>
            </a:r>
            <a:r>
              <a:rPr lang="en-US" smtClean="0">
                <a:solidFill>
                  <a:schemeClr val="tx1"/>
                </a:solidFill>
              </a:rPr>
              <a:t>structure has 11 fields:</a:t>
            </a:r>
          </a:p>
          <a:p>
            <a:pPr lvl="1"/>
            <a:r>
              <a:rPr lang="en-US" smtClean="0">
                <a:solidFill>
                  <a:srgbClr val="00B050"/>
                </a:solidFill>
              </a:rPr>
              <a:t>Nsys</a:t>
            </a:r>
            <a:r>
              <a:rPr lang="en-US" smtClean="0">
                <a:solidFill>
                  <a:srgbClr val="00B0F0"/>
                </a:solidFill>
              </a:rPr>
              <a:t> </a:t>
            </a:r>
            <a:r>
              <a:rPr lang="en-US" smtClean="0">
                <a:solidFill>
                  <a:schemeClr val="tx1"/>
                </a:solidFill>
              </a:rPr>
              <a:t>- </a:t>
            </a:r>
            <a:r>
              <a:rPr lang="en-US">
                <a:solidFill>
                  <a:schemeClr val="tx1"/>
                </a:solidFill>
              </a:rPr>
              <a:t>Number </a:t>
            </a:r>
            <a:r>
              <a:rPr lang="en-US"/>
              <a:t>of systems used to acquire data.</a:t>
            </a:r>
            <a:endParaRPr lang="en-US" smtClean="0">
              <a:solidFill>
                <a:srgbClr val="00B0F0"/>
              </a:solidFill>
            </a:endParaRPr>
          </a:p>
          <a:p>
            <a:pPr lvl="1"/>
            <a:r>
              <a:rPr lang="en-US" smtClean="0">
                <a:solidFill>
                  <a:srgbClr val="00B050"/>
                </a:solidFill>
              </a:rPr>
              <a:t>crop_level</a:t>
            </a:r>
            <a:r>
              <a:rPr lang="en-US" smtClean="0">
                <a:solidFill>
                  <a:srgbClr val="00B0F0"/>
                </a:solidFill>
              </a:rPr>
              <a:t> </a:t>
            </a:r>
            <a:r>
              <a:rPr lang="en-US" smtClean="0">
                <a:solidFill>
                  <a:schemeClr val="tx1"/>
                </a:solidFill>
              </a:rPr>
              <a:t>- </a:t>
            </a:r>
            <a:r>
              <a:rPr lang="en-US">
                <a:solidFill>
                  <a:schemeClr val="tx1"/>
                </a:solidFill>
              </a:rPr>
              <a:t>Determines </a:t>
            </a:r>
            <a:r>
              <a:rPr lang="en-US"/>
              <a:t>data cropping to synch points. 0 – none, 1 – start pulse, 2 – start and stop pulses. Default 0 for Nsys == 1, and 2 for Nsys &gt;= 2.</a:t>
            </a:r>
            <a:endParaRPr lang="en-US" smtClean="0">
              <a:solidFill>
                <a:srgbClr val="00B0F0"/>
              </a:solidFill>
            </a:endParaRPr>
          </a:p>
          <a:p>
            <a:pPr lvl="1"/>
            <a:r>
              <a:rPr lang="en-US" smtClean="0">
                <a:solidFill>
                  <a:srgbClr val="00B050"/>
                </a:solidFill>
              </a:rPr>
              <a:t>bthresh </a:t>
            </a:r>
            <a:r>
              <a:rPr lang="en-US"/>
              <a:t>– Noise threshold for Good Measurements </a:t>
            </a:r>
            <a:r>
              <a:rPr lang="en-US" smtClean="0"/>
              <a:t>analysis.</a:t>
            </a:r>
            <a:endParaRPr lang="en-US"/>
          </a:p>
          <a:p>
            <a:pPr lvl="1"/>
            <a:r>
              <a:rPr lang="en-US">
                <a:solidFill>
                  <a:srgbClr val="00B050"/>
                </a:solidFill>
              </a:rPr>
              <a:t>gbox </a:t>
            </a:r>
            <a:r>
              <a:rPr lang="en-US"/>
              <a:t>– Gaussian smoothing filter </a:t>
            </a:r>
            <a:r>
              <a:rPr lang="en-US" smtClean="0"/>
              <a:t>width.</a:t>
            </a:r>
            <a:endParaRPr lang="en-US"/>
          </a:p>
          <a:p>
            <a:pPr lvl="1"/>
            <a:r>
              <a:rPr lang="en-US">
                <a:solidFill>
                  <a:srgbClr val="00B050"/>
                </a:solidFill>
              </a:rPr>
              <a:t>gsigma </a:t>
            </a:r>
            <a:r>
              <a:rPr lang="en-US"/>
              <a:t>– Gaussian smoothing filter </a:t>
            </a:r>
            <a:r>
              <a:rPr lang="en-US" smtClean="0"/>
              <a:t>height.</a:t>
            </a:r>
            <a:endParaRPr lang="en-US"/>
          </a:p>
          <a:p>
            <a:pPr lvl="1"/>
            <a:r>
              <a:rPr lang="en-US">
                <a:solidFill>
                  <a:srgbClr val="00B050"/>
                </a:solidFill>
              </a:rPr>
              <a:t>lambda1 </a:t>
            </a:r>
            <a:r>
              <a:rPr lang="en-US"/>
              <a:t>– First Tikhonov regularization </a:t>
            </a:r>
            <a:r>
              <a:rPr lang="en-US" smtClean="0"/>
              <a:t>parameter.</a:t>
            </a:r>
            <a:endParaRPr lang="en-US"/>
          </a:p>
          <a:p>
            <a:pPr lvl="1"/>
            <a:r>
              <a:rPr lang="en-US">
                <a:solidFill>
                  <a:srgbClr val="00B050"/>
                </a:solidFill>
              </a:rPr>
              <a:t>lambda2 </a:t>
            </a:r>
            <a:r>
              <a:rPr lang="en-US" smtClean="0"/>
              <a:t>– Spatially variant Tikhonov regularization parameter.</a:t>
            </a:r>
            <a:endParaRPr lang="en-US"/>
          </a:p>
          <a:p>
            <a:pPr lvl="1"/>
            <a:r>
              <a:rPr lang="en-US">
                <a:solidFill>
                  <a:srgbClr val="00B050"/>
                </a:solidFill>
              </a:rPr>
              <a:t>omega_hp </a:t>
            </a:r>
            <a:r>
              <a:rPr lang="en-US"/>
              <a:t>– HPF </a:t>
            </a:r>
            <a:r>
              <a:rPr lang="en-US" smtClean="0"/>
              <a:t>frequency.</a:t>
            </a:r>
            <a:endParaRPr lang="en-US"/>
          </a:p>
          <a:p>
            <a:pPr lvl="1"/>
            <a:r>
              <a:rPr lang="en-US">
                <a:solidFill>
                  <a:srgbClr val="00B050"/>
                </a:solidFill>
              </a:rPr>
              <a:t>omega_lp1 </a:t>
            </a:r>
            <a:r>
              <a:rPr lang="en-US"/>
              <a:t>– First LPF </a:t>
            </a:r>
            <a:r>
              <a:rPr lang="en-US" smtClean="0"/>
              <a:t>frequency.</a:t>
            </a:r>
            <a:endParaRPr lang="en-US"/>
          </a:p>
          <a:p>
            <a:pPr lvl="1"/>
            <a:r>
              <a:rPr lang="en-US">
                <a:solidFill>
                  <a:srgbClr val="00B050"/>
                </a:solidFill>
              </a:rPr>
              <a:t>omega_lp2 </a:t>
            </a:r>
            <a:r>
              <a:rPr lang="en-US"/>
              <a:t>– Second LPF </a:t>
            </a:r>
            <a:r>
              <a:rPr lang="en-US" smtClean="0"/>
              <a:t>frequency.</a:t>
            </a:r>
            <a:endParaRPr lang="en-US"/>
          </a:p>
          <a:p>
            <a:pPr lvl="1"/>
            <a:r>
              <a:rPr lang="en-US">
                <a:solidFill>
                  <a:srgbClr val="00B050"/>
                </a:solidFill>
              </a:rPr>
              <a:t>omega_lp3 </a:t>
            </a:r>
            <a:r>
              <a:rPr lang="en-US"/>
              <a:t>– Third LPF </a:t>
            </a:r>
            <a:r>
              <a:rPr lang="en-US" smtClean="0"/>
              <a:t>frequency.</a:t>
            </a:r>
            <a:endParaRPr lang="en-US"/>
          </a:p>
          <a:p>
            <a:pPr lvl="1"/>
            <a:r>
              <a:rPr lang="en-US">
                <a:solidFill>
                  <a:srgbClr val="00B050"/>
                </a:solidFill>
              </a:rPr>
              <a:t>omega_resample </a:t>
            </a:r>
            <a:r>
              <a:rPr lang="en-US"/>
              <a:t>– Resampling </a:t>
            </a:r>
            <a:r>
              <a:rPr lang="en-US" smtClean="0"/>
              <a:t>frequency.</a:t>
            </a:r>
            <a:endParaRPr lang="en-US"/>
          </a:p>
          <a:p>
            <a:pPr lvl="1"/>
            <a:r>
              <a:rPr lang="en-US">
                <a:solidFill>
                  <a:srgbClr val="00B050"/>
                </a:solidFill>
              </a:rPr>
              <a:t>resample_tol </a:t>
            </a:r>
            <a:r>
              <a:rPr lang="en-US"/>
              <a:t>– Tolerance threshold for resampling </a:t>
            </a:r>
            <a:r>
              <a:rPr lang="en-US" smtClean="0"/>
              <a:t>ratio</a:t>
            </a:r>
            <a:endParaRPr lang="en-US"/>
          </a:p>
        </p:txBody>
      </p:sp>
    </p:spTree>
    <p:extLst>
      <p:ext uri="{BB962C8B-B14F-4D97-AF65-F5344CB8AC3E}">
        <p14:creationId xmlns:p14="http://schemas.microsoft.com/office/powerpoint/2010/main" val="4224519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a:t>
            </a:r>
            <a:r>
              <a:rPr lang="en-US" smtClean="0">
                <a:solidFill>
                  <a:srgbClr val="00B050"/>
                </a:solidFill>
              </a:rPr>
              <a:t>params </a:t>
            </a:r>
            <a:r>
              <a:rPr lang="en-US" smtClean="0">
                <a:solidFill>
                  <a:schemeClr val="tx1"/>
                </a:solidFill>
              </a:rPr>
              <a:t>&amp;</a:t>
            </a:r>
            <a:r>
              <a:rPr lang="en-US" smtClean="0">
                <a:solidFill>
                  <a:srgbClr val="00B050"/>
                </a:solidFill>
              </a:rPr>
              <a:t> header</a:t>
            </a:r>
            <a:endParaRPr lang="en-US">
              <a:solidFill>
                <a:srgbClr val="00B050"/>
              </a:solidFill>
            </a:endParaRPr>
          </a:p>
        </p:txBody>
      </p:sp>
      <p:sp>
        <p:nvSpPr>
          <p:cNvPr id="3" name="Content Placeholder 2"/>
          <p:cNvSpPr>
            <a:spLocks noGrp="1"/>
          </p:cNvSpPr>
          <p:nvPr>
            <p:ph idx="1"/>
          </p:nvPr>
        </p:nvSpPr>
        <p:spPr/>
        <p:txBody>
          <a:bodyPr>
            <a:normAutofit/>
          </a:bodyPr>
          <a:lstStyle/>
          <a:p>
            <a:r>
              <a:rPr lang="en-US" sz="2000" smtClean="0">
                <a:solidFill>
                  <a:srgbClr val="00B050"/>
                </a:solidFill>
              </a:rPr>
              <a:t>params</a:t>
            </a:r>
            <a:r>
              <a:rPr lang="en-US" sz="2000" smtClean="0">
                <a:solidFill>
                  <a:srgbClr val="00B0F0"/>
                </a:solidFill>
              </a:rPr>
              <a:t> </a:t>
            </a:r>
            <a:r>
              <a:rPr lang="en-US" sz="2000" smtClean="0"/>
              <a:t>is used by most of the visualizations in NeuroDOT 2. Please see the appendix section at the end of this presentation, the function help sections, or the User Manual index for details on which functions use which fields.</a:t>
            </a:r>
          </a:p>
          <a:p>
            <a:endParaRPr lang="en-US" sz="2000"/>
          </a:p>
          <a:p>
            <a:r>
              <a:rPr lang="en-US" sz="2000" smtClean="0">
                <a:solidFill>
                  <a:srgbClr val="00B050"/>
                </a:solidFill>
              </a:rPr>
              <a:t>header</a:t>
            </a:r>
            <a:r>
              <a:rPr lang="en-US" sz="2000" smtClean="0">
                <a:solidFill>
                  <a:schemeClr val="tx1"/>
                </a:solidFill>
              </a:rPr>
              <a:t> is the NeuroDOT 2 native 4dfp format header for volumetric data.</a:t>
            </a:r>
            <a:endParaRPr lang="en-US" sz="1800" smtClean="0">
              <a:solidFill>
                <a:srgbClr val="00B050"/>
              </a:solidFill>
            </a:endParaRPr>
          </a:p>
        </p:txBody>
      </p:sp>
    </p:spTree>
    <p:extLst>
      <p:ext uri="{BB962C8B-B14F-4D97-AF65-F5344CB8AC3E}">
        <p14:creationId xmlns:p14="http://schemas.microsoft.com/office/powerpoint/2010/main" val="348511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a:t>
            </a:r>
            <a:r>
              <a:rPr lang="en-US" smtClean="0">
                <a:solidFill>
                  <a:srgbClr val="00B050"/>
                </a:solidFill>
              </a:rPr>
              <a:t>params (1)</a:t>
            </a:r>
            <a:endParaRPr lang="en-US">
              <a:solidFill>
                <a:srgbClr val="00B050"/>
              </a:solidFill>
            </a:endParaRPr>
          </a:p>
        </p:txBody>
      </p:sp>
      <p:sp>
        <p:nvSpPr>
          <p:cNvPr id="3" name="Content Placeholder 2"/>
          <p:cNvSpPr>
            <a:spLocks noGrp="1"/>
          </p:cNvSpPr>
          <p:nvPr>
            <p:ph idx="1"/>
          </p:nvPr>
        </p:nvSpPr>
        <p:spPr>
          <a:xfrm>
            <a:off x="0" y="1320800"/>
            <a:ext cx="12191999" cy="5537200"/>
          </a:xfrm>
        </p:spPr>
        <p:txBody>
          <a:bodyPr numCol="2">
            <a:normAutofit/>
          </a:bodyPr>
          <a:lstStyle/>
          <a:p>
            <a:r>
              <a:rPr lang="en-US" sz="2000" smtClean="0">
                <a:solidFill>
                  <a:srgbClr val="00B050"/>
                </a:solidFill>
              </a:rPr>
              <a:t>params</a:t>
            </a:r>
          </a:p>
          <a:p>
            <a:pPr lvl="1"/>
            <a:r>
              <a:rPr lang="en-US" sz="1800" smtClean="0">
                <a:solidFill>
                  <a:srgbClr val="00B050"/>
                </a:solidFill>
              </a:rPr>
              <a:t>fig_size</a:t>
            </a:r>
            <a:r>
              <a:rPr lang="en-US" sz="1800" smtClean="0">
                <a:solidFill>
                  <a:srgbClr val="00B0F0"/>
                </a:solidFill>
              </a:rPr>
              <a:t> </a:t>
            </a:r>
            <a:r>
              <a:rPr lang="en-US" sz="1800" smtClean="0">
                <a:solidFill>
                  <a:schemeClr val="tx1"/>
                </a:solidFill>
              </a:rPr>
              <a:t>- Figure position vector.</a:t>
            </a:r>
          </a:p>
          <a:p>
            <a:pPr lvl="1"/>
            <a:r>
              <a:rPr lang="en-US" sz="1800" smtClean="0">
                <a:solidFill>
                  <a:srgbClr val="00B050"/>
                </a:solidFill>
              </a:rPr>
              <a:t>fig_handle</a:t>
            </a:r>
            <a:r>
              <a:rPr lang="en-US" sz="1800" smtClean="0">
                <a:solidFill>
                  <a:schemeClr val="tx1"/>
                </a:solidFill>
              </a:rPr>
              <a:t> - Figure to target.</a:t>
            </a:r>
          </a:p>
          <a:p>
            <a:pPr lvl="1"/>
            <a:r>
              <a:rPr lang="en-US" sz="1800" smtClean="0">
                <a:solidFill>
                  <a:srgbClr val="00B050"/>
                </a:solidFill>
              </a:rPr>
              <a:t>dimension</a:t>
            </a:r>
            <a:r>
              <a:rPr lang="en-US" sz="1800" smtClean="0">
                <a:solidFill>
                  <a:schemeClr val="tx1"/>
                </a:solidFill>
              </a:rPr>
              <a:t> - Plot rendering dimension.</a:t>
            </a:r>
            <a:endParaRPr lang="en-US" sz="1800"/>
          </a:p>
          <a:p>
            <a:pPr lvl="1"/>
            <a:r>
              <a:rPr lang="en-US" sz="1800">
                <a:solidFill>
                  <a:srgbClr val="00B050"/>
                </a:solidFill>
              </a:rPr>
              <a:t>rlimits </a:t>
            </a:r>
            <a:r>
              <a:rPr lang="en-US" sz="1800"/>
              <a:t>- Limits of pair radii displayed.  </a:t>
            </a:r>
            <a:endParaRPr lang="en-US" sz="1800" smtClean="0">
              <a:solidFill>
                <a:schemeClr val="tx1"/>
              </a:solidFill>
            </a:endParaRPr>
          </a:p>
          <a:p>
            <a:pPr lvl="1"/>
            <a:r>
              <a:rPr lang="en-US" sz="1800" smtClean="0">
                <a:solidFill>
                  <a:srgbClr val="00B050"/>
                </a:solidFill>
              </a:rPr>
              <a:t>Nnns </a:t>
            </a:r>
            <a:r>
              <a:rPr lang="en-US" sz="1800" smtClean="0"/>
              <a:t>- Number of NN's displayed.</a:t>
            </a:r>
          </a:p>
          <a:p>
            <a:pPr lvl="1"/>
            <a:r>
              <a:rPr lang="en-US" sz="1800" smtClean="0">
                <a:solidFill>
                  <a:srgbClr val="00B050"/>
                </a:solidFill>
              </a:rPr>
              <a:t>Nwls </a:t>
            </a:r>
            <a:r>
              <a:rPr lang="en-US" sz="1800" smtClean="0"/>
              <a:t>- Number of WL's displayed.</a:t>
            </a:r>
          </a:p>
          <a:p>
            <a:pPr lvl="1"/>
            <a:r>
              <a:rPr lang="en-US" sz="1800" smtClean="0">
                <a:solidFill>
                  <a:srgbClr val="00B050"/>
                </a:solidFill>
              </a:rPr>
              <a:t>useGM</a:t>
            </a:r>
            <a:r>
              <a:rPr lang="en-US" sz="1800" smtClean="0"/>
              <a:t> </a:t>
            </a:r>
            <a:r>
              <a:rPr lang="en-US" sz="1800"/>
              <a:t>– Whether to use Good Measurements.</a:t>
            </a:r>
          </a:p>
          <a:p>
            <a:pPr lvl="1"/>
            <a:r>
              <a:rPr lang="en-US" sz="1800">
                <a:solidFill>
                  <a:srgbClr val="00B050"/>
                </a:solidFill>
              </a:rPr>
              <a:t>xlimits</a:t>
            </a:r>
            <a:r>
              <a:rPr lang="en-US" sz="1800"/>
              <a:t> – Y-axis limits.</a:t>
            </a:r>
          </a:p>
          <a:p>
            <a:pPr lvl="1"/>
            <a:r>
              <a:rPr lang="en-US" sz="1800">
                <a:solidFill>
                  <a:srgbClr val="00B050"/>
                </a:solidFill>
              </a:rPr>
              <a:t>xscale</a:t>
            </a:r>
            <a:r>
              <a:rPr lang="en-US" sz="1800"/>
              <a:t> – X-axis scaling.</a:t>
            </a:r>
          </a:p>
          <a:p>
            <a:pPr lvl="1"/>
            <a:r>
              <a:rPr lang="en-US" sz="1800">
                <a:solidFill>
                  <a:srgbClr val="00B050"/>
                </a:solidFill>
              </a:rPr>
              <a:t>ylimits</a:t>
            </a:r>
            <a:r>
              <a:rPr lang="en-US" sz="1800"/>
              <a:t> – Y-axis limits.</a:t>
            </a:r>
          </a:p>
          <a:p>
            <a:pPr lvl="1"/>
            <a:r>
              <a:rPr lang="en-US" sz="1800">
                <a:solidFill>
                  <a:srgbClr val="00B050"/>
                </a:solidFill>
              </a:rPr>
              <a:t>yscale</a:t>
            </a:r>
            <a:r>
              <a:rPr lang="en-US" sz="1800"/>
              <a:t> – Y-axis scaling.</a:t>
            </a:r>
          </a:p>
          <a:p>
            <a:pPr lvl="1"/>
            <a:r>
              <a:rPr lang="en-US" sz="1800">
                <a:solidFill>
                  <a:srgbClr val="00B050"/>
                </a:solidFill>
              </a:rPr>
              <a:t>climits </a:t>
            </a:r>
            <a:r>
              <a:rPr lang="en-US" sz="1800"/>
              <a:t>- Limits of color axis</a:t>
            </a:r>
            <a:r>
              <a:rPr lang="en-US" sz="1800" smtClean="0"/>
              <a:t>.</a:t>
            </a:r>
            <a:endParaRPr lang="en-US" sz="1800"/>
          </a:p>
          <a:p>
            <a:pPr lvl="1"/>
            <a:r>
              <a:rPr lang="en-US" sz="1800">
                <a:solidFill>
                  <a:srgbClr val="00B050"/>
                </a:solidFill>
              </a:rPr>
              <a:t>mode</a:t>
            </a:r>
            <a:r>
              <a:rPr lang="en-US" sz="1800"/>
              <a:t> – Display mode.</a:t>
            </a:r>
          </a:p>
          <a:p>
            <a:pPr lvl="1"/>
            <a:r>
              <a:rPr lang="en-US" sz="1800">
                <a:solidFill>
                  <a:srgbClr val="00B050"/>
                </a:solidFill>
              </a:rPr>
              <a:t>Nregs</a:t>
            </a:r>
            <a:r>
              <a:rPr lang="en-US" sz="1800"/>
              <a:t> - Number of mesh regions to display.</a:t>
            </a:r>
          </a:p>
          <a:p>
            <a:pPr lvl="1"/>
            <a:r>
              <a:rPr lang="en-US" sz="1800" smtClean="0">
                <a:solidFill>
                  <a:srgbClr val="00B050"/>
                </a:solidFill>
              </a:rPr>
              <a:t>cbmode</a:t>
            </a:r>
            <a:r>
              <a:rPr lang="en-US" sz="1800" smtClean="0"/>
              <a:t> - Use custom colorbar axis labels.</a:t>
            </a:r>
          </a:p>
          <a:p>
            <a:pPr lvl="1"/>
            <a:r>
              <a:rPr lang="en-US" sz="1800" smtClean="0">
                <a:solidFill>
                  <a:srgbClr val="00B050"/>
                </a:solidFill>
              </a:rPr>
              <a:t>cblabels</a:t>
            </a:r>
            <a:r>
              <a:rPr lang="en-US" sz="1800" smtClean="0"/>
              <a:t> - Custom colorbar axis labels.</a:t>
            </a:r>
          </a:p>
          <a:p>
            <a:pPr lvl="1"/>
            <a:r>
              <a:rPr lang="en-US" sz="1800" smtClean="0">
                <a:solidFill>
                  <a:srgbClr val="00B050"/>
                </a:solidFill>
              </a:rPr>
              <a:t>cbticks</a:t>
            </a:r>
            <a:r>
              <a:rPr lang="en-US" sz="1800" smtClean="0"/>
              <a:t> - Custom colorbar axis label ticks.</a:t>
            </a:r>
            <a:endParaRPr lang="en-US" sz="1800"/>
          </a:p>
          <a:p>
            <a:pPr lvl="1"/>
            <a:r>
              <a:rPr lang="en-US" sz="1800">
                <a:solidFill>
                  <a:srgbClr val="00B050"/>
                </a:solidFill>
              </a:rPr>
              <a:t>bins </a:t>
            </a:r>
            <a:r>
              <a:rPr lang="en-US" sz="1800"/>
              <a:t>- Number or array of histogram bins.</a:t>
            </a:r>
          </a:p>
          <a:p>
            <a:pPr lvl="1"/>
            <a:r>
              <a:rPr lang="en-US" sz="1800" smtClean="0">
                <a:solidFill>
                  <a:srgbClr val="00B050"/>
                </a:solidFill>
              </a:rPr>
              <a:t>show_pulses </a:t>
            </a:r>
            <a:r>
              <a:rPr lang="en-US" sz="1800" smtClean="0"/>
              <a:t>- Whether to display stim synch pulses.</a:t>
            </a:r>
          </a:p>
        </p:txBody>
      </p:sp>
    </p:spTree>
    <p:extLst>
      <p:ext uri="{BB962C8B-B14F-4D97-AF65-F5344CB8AC3E}">
        <p14:creationId xmlns:p14="http://schemas.microsoft.com/office/powerpoint/2010/main" val="7932313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a:t>
            </a:r>
            <a:r>
              <a:rPr lang="en-US" smtClean="0">
                <a:solidFill>
                  <a:srgbClr val="00B050"/>
                </a:solidFill>
              </a:rPr>
              <a:t>params (2)</a:t>
            </a:r>
            <a:endParaRPr lang="en-US">
              <a:solidFill>
                <a:srgbClr val="00B050"/>
              </a:solidFill>
            </a:endParaRPr>
          </a:p>
        </p:txBody>
      </p:sp>
      <p:sp>
        <p:nvSpPr>
          <p:cNvPr id="3" name="Content Placeholder 2"/>
          <p:cNvSpPr>
            <a:spLocks noGrp="1"/>
          </p:cNvSpPr>
          <p:nvPr>
            <p:ph idx="1"/>
          </p:nvPr>
        </p:nvSpPr>
        <p:spPr>
          <a:xfrm>
            <a:off x="0" y="1320800"/>
            <a:ext cx="12191999" cy="5537200"/>
          </a:xfrm>
        </p:spPr>
        <p:txBody>
          <a:bodyPr numCol="2">
            <a:normAutofit/>
          </a:bodyPr>
          <a:lstStyle/>
          <a:p>
            <a:r>
              <a:rPr lang="en-US" sz="2000" smtClean="0">
                <a:solidFill>
                  <a:srgbClr val="00B050"/>
                </a:solidFill>
              </a:rPr>
              <a:t>params</a:t>
            </a:r>
          </a:p>
          <a:p>
            <a:pPr lvl="1"/>
            <a:r>
              <a:rPr lang="en-US" sz="1800">
                <a:solidFill>
                  <a:srgbClr val="00B050"/>
                </a:solidFill>
              </a:rPr>
              <a:t>CH</a:t>
            </a:r>
            <a:r>
              <a:rPr lang="en-US" sz="1800">
                <a:solidFill>
                  <a:srgbClr val="00B0F0"/>
                </a:solidFill>
              </a:rPr>
              <a:t> </a:t>
            </a:r>
            <a:r>
              <a:rPr lang="en-US" sz="1800">
                <a:solidFill>
                  <a:schemeClr val="tx1"/>
                </a:solidFill>
              </a:rPr>
              <a:t>- Turn crosshairs on and off.</a:t>
            </a:r>
          </a:p>
          <a:p>
            <a:pPr lvl="1"/>
            <a:r>
              <a:rPr lang="en-US" sz="1800">
                <a:solidFill>
                  <a:srgbClr val="00B050"/>
                </a:solidFill>
              </a:rPr>
              <a:t>slices </a:t>
            </a:r>
            <a:r>
              <a:rPr lang="en-US" sz="1800"/>
              <a:t>- Selects 3D slices to display.</a:t>
            </a:r>
          </a:p>
          <a:p>
            <a:pPr lvl="1"/>
            <a:r>
              <a:rPr lang="en-US" sz="1800">
                <a:solidFill>
                  <a:srgbClr val="00B050"/>
                </a:solidFill>
              </a:rPr>
              <a:t>slices_type </a:t>
            </a:r>
            <a:r>
              <a:rPr lang="en-US" sz="1800"/>
              <a:t>- Selects MATLAB indexing or coordinates in provided space for </a:t>
            </a:r>
            <a:r>
              <a:rPr lang="en-US" sz="1800">
                <a:solidFill>
                  <a:srgbClr val="00B050"/>
                </a:solidFill>
              </a:rPr>
              <a:t>slices</a:t>
            </a:r>
            <a:r>
              <a:rPr lang="en-US" sz="1800"/>
              <a:t>.</a:t>
            </a:r>
          </a:p>
          <a:p>
            <a:pPr lvl="1"/>
            <a:r>
              <a:rPr lang="en-US" sz="1800">
                <a:solidFill>
                  <a:srgbClr val="00B050"/>
                </a:solidFill>
              </a:rPr>
              <a:t>orientation </a:t>
            </a:r>
            <a:r>
              <a:rPr lang="en-US" sz="1800"/>
              <a:t>- Selects 3D orientation to display.</a:t>
            </a:r>
          </a:p>
          <a:p>
            <a:pPr lvl="1"/>
            <a:r>
              <a:rPr lang="en-US" sz="1800">
                <a:solidFill>
                  <a:srgbClr val="00B050"/>
                </a:solidFill>
              </a:rPr>
              <a:t>view</a:t>
            </a:r>
            <a:r>
              <a:rPr lang="en-US" sz="1800"/>
              <a:t> – Sets the view perspective.</a:t>
            </a:r>
          </a:p>
          <a:p>
            <a:pPr lvl="1"/>
            <a:r>
              <a:rPr lang="en-US" sz="1800">
                <a:solidFill>
                  <a:srgbClr val="00B050"/>
                </a:solidFill>
              </a:rPr>
              <a:t>ctx</a:t>
            </a:r>
            <a:r>
              <a:rPr lang="en-US" sz="1800"/>
              <a:t> – Defines inflation of a mesh.</a:t>
            </a:r>
          </a:p>
          <a:p>
            <a:pPr lvl="1"/>
            <a:r>
              <a:rPr lang="en-US" sz="1800" smtClean="0">
                <a:solidFill>
                  <a:srgbClr val="00B050"/>
                </a:solidFill>
              </a:rPr>
              <a:t>alpha</a:t>
            </a:r>
            <a:r>
              <a:rPr lang="en-US" sz="1800" smtClean="0"/>
              <a:t> </a:t>
            </a:r>
            <a:r>
              <a:rPr lang="en-US" sz="1800"/>
              <a:t>– Transparency of mesh.</a:t>
            </a:r>
          </a:p>
          <a:p>
            <a:pPr lvl="1"/>
            <a:r>
              <a:rPr lang="en-US" sz="1800">
                <a:solidFill>
                  <a:srgbClr val="00B050"/>
                </a:solidFill>
              </a:rPr>
              <a:t>OL</a:t>
            </a:r>
            <a:r>
              <a:rPr lang="en-US" sz="1800"/>
              <a:t> – If “overlap” data is presented (</a:t>
            </a:r>
            <a:r>
              <a:rPr lang="en-US" sz="1800">
                <a:solidFill>
                  <a:srgbClr val="00B050"/>
                </a:solidFill>
              </a:rPr>
              <a:t>OL</a:t>
            </a:r>
            <a:r>
              <a:rPr lang="en-US" sz="1800"/>
              <a:t>==1), this sets the interpolation method to '</a:t>
            </a:r>
            <a:r>
              <a:rPr lang="en-US" sz="1800">
                <a:solidFill>
                  <a:srgbClr val="00B050"/>
                </a:solidFill>
              </a:rPr>
              <a:t>nearest</a:t>
            </a:r>
            <a:r>
              <a:rPr lang="en-US" sz="1800"/>
              <a:t>'. Default is '</a:t>
            </a:r>
            <a:r>
              <a:rPr lang="en-US" sz="1800">
                <a:solidFill>
                  <a:srgbClr val="00B050"/>
                </a:solidFill>
              </a:rPr>
              <a:t>linear</a:t>
            </a:r>
            <a:r>
              <a:rPr lang="en-US" sz="1800"/>
              <a:t>'.</a:t>
            </a:r>
          </a:p>
          <a:p>
            <a:pPr lvl="1"/>
            <a:r>
              <a:rPr lang="en-US" sz="1800" smtClean="0">
                <a:solidFill>
                  <a:srgbClr val="00B050"/>
                </a:solidFill>
              </a:rPr>
              <a:t>DR </a:t>
            </a:r>
            <a:r>
              <a:rPr lang="en-US" sz="1800" smtClean="0"/>
              <a:t>- Grayscale dynamic range.</a:t>
            </a:r>
          </a:p>
          <a:p>
            <a:pPr lvl="1"/>
            <a:r>
              <a:rPr lang="en-US" sz="1800" smtClean="0">
                <a:solidFill>
                  <a:srgbClr val="00B050"/>
                </a:solidFill>
              </a:rPr>
              <a:t>Scale </a:t>
            </a:r>
            <a:r>
              <a:rPr lang="en-US" sz="1800" smtClean="0"/>
              <a:t>- Maximum value to which an image is scaled.</a:t>
            </a:r>
          </a:p>
          <a:p>
            <a:pPr lvl="1"/>
            <a:r>
              <a:rPr lang="en-US" sz="1800" smtClean="0">
                <a:solidFill>
                  <a:srgbClr val="00B050"/>
                </a:solidFill>
              </a:rPr>
              <a:t>BG </a:t>
            </a:r>
            <a:r>
              <a:rPr lang="en-US" sz="1800" smtClean="0"/>
              <a:t>- Background color, as an RGB triplet.</a:t>
            </a:r>
            <a:endParaRPr lang="en-US" sz="1800"/>
          </a:p>
          <a:p>
            <a:pPr lvl="1"/>
            <a:r>
              <a:rPr lang="en-US" sz="1800" smtClean="0">
                <a:solidFill>
                  <a:srgbClr val="00B050"/>
                </a:solidFill>
              </a:rPr>
              <a:t>TC </a:t>
            </a:r>
            <a:r>
              <a:rPr lang="en-US" sz="1800" smtClean="0"/>
              <a:t>- True color mapping.</a:t>
            </a:r>
          </a:p>
          <a:p>
            <a:pPr lvl="1"/>
            <a:r>
              <a:rPr lang="en-US" sz="1800" smtClean="0">
                <a:solidFill>
                  <a:srgbClr val="00B050"/>
                </a:solidFill>
              </a:rPr>
              <a:t>PD</a:t>
            </a:r>
            <a:r>
              <a:rPr lang="en-US" sz="1800" smtClean="0">
                <a:solidFill>
                  <a:srgbClr val="00B0F0"/>
                </a:solidFill>
              </a:rPr>
              <a:t> </a:t>
            </a:r>
            <a:r>
              <a:rPr lang="en-US" sz="1800" smtClean="0"/>
              <a:t>- Declares a positive definite data set.</a:t>
            </a:r>
          </a:p>
          <a:p>
            <a:pPr lvl="1"/>
            <a:r>
              <a:rPr lang="en-US" sz="1800" smtClean="0">
                <a:solidFill>
                  <a:srgbClr val="00B050"/>
                </a:solidFill>
              </a:rPr>
              <a:t>Cmap </a:t>
            </a:r>
            <a:r>
              <a:rPr lang="en-US" sz="1800" smtClean="0"/>
              <a:t>- Colormap settings.</a:t>
            </a:r>
          </a:p>
          <a:p>
            <a:pPr lvl="2"/>
            <a:r>
              <a:rPr lang="en-US" sz="1600" smtClean="0">
                <a:solidFill>
                  <a:srgbClr val="00B050"/>
                </a:solidFill>
              </a:rPr>
              <a:t>P </a:t>
            </a:r>
            <a:r>
              <a:rPr lang="en-US" sz="1600" smtClean="0"/>
              <a:t>- Positive domain colormap.</a:t>
            </a:r>
          </a:p>
          <a:p>
            <a:pPr lvl="2"/>
            <a:r>
              <a:rPr lang="en-US" sz="1600" smtClean="0">
                <a:solidFill>
                  <a:srgbClr val="00B050"/>
                </a:solidFill>
              </a:rPr>
              <a:t>N </a:t>
            </a:r>
            <a:r>
              <a:rPr lang="en-US" sz="1600" smtClean="0"/>
              <a:t>- Negative domain colormap.</a:t>
            </a:r>
          </a:p>
          <a:p>
            <a:pPr lvl="2"/>
            <a:r>
              <a:rPr lang="en-US" sz="1600" smtClean="0">
                <a:solidFill>
                  <a:srgbClr val="00B050"/>
                </a:solidFill>
              </a:rPr>
              <a:t>flipP </a:t>
            </a:r>
            <a:r>
              <a:rPr lang="en-US" sz="1600" smtClean="0"/>
              <a:t>- Inverts positive colormap.</a:t>
            </a:r>
          </a:p>
          <a:p>
            <a:pPr lvl="2"/>
            <a:r>
              <a:rPr lang="en-US" sz="1600" smtClean="0">
                <a:solidFill>
                  <a:srgbClr val="00B050"/>
                </a:solidFill>
              </a:rPr>
              <a:t>flipN </a:t>
            </a:r>
            <a:r>
              <a:rPr lang="en-US" sz="1600" smtClean="0"/>
              <a:t>- Inverts negative colormap.</a:t>
            </a:r>
          </a:p>
          <a:p>
            <a:pPr lvl="1"/>
            <a:r>
              <a:rPr lang="en-US" sz="1800" smtClean="0">
                <a:solidFill>
                  <a:srgbClr val="00B050"/>
                </a:solidFill>
              </a:rPr>
              <a:t>Th </a:t>
            </a:r>
            <a:r>
              <a:rPr lang="en-US" sz="1800" smtClean="0"/>
              <a:t>- Threshold settings structure.</a:t>
            </a:r>
          </a:p>
          <a:p>
            <a:pPr lvl="2"/>
            <a:r>
              <a:rPr lang="en-US" sz="1600" smtClean="0">
                <a:solidFill>
                  <a:srgbClr val="00B050"/>
                </a:solidFill>
              </a:rPr>
              <a:t>P </a:t>
            </a:r>
            <a:r>
              <a:rPr lang="en-US" sz="1600" smtClean="0"/>
              <a:t>- Basemum threshold to display positive values.</a:t>
            </a:r>
          </a:p>
          <a:p>
            <a:pPr lvl="2"/>
            <a:r>
              <a:rPr lang="en-US" sz="1600" smtClean="0">
                <a:solidFill>
                  <a:srgbClr val="00B050"/>
                </a:solidFill>
              </a:rPr>
              <a:t>N </a:t>
            </a:r>
            <a:r>
              <a:rPr lang="en-US" sz="1600" smtClean="0"/>
              <a:t>- Maximum threshold to display negative values.</a:t>
            </a:r>
          </a:p>
          <a:p>
            <a:pPr lvl="1"/>
            <a:r>
              <a:rPr lang="en-US" sz="1800" smtClean="0">
                <a:solidFill>
                  <a:srgbClr val="00B050"/>
                </a:solidFill>
              </a:rPr>
              <a:t>Saturation</a:t>
            </a:r>
            <a:r>
              <a:rPr lang="en-US" sz="1800" smtClean="0"/>
              <a:t> - </a:t>
            </a:r>
            <a:r>
              <a:rPr lang="en-US" sz="1800"/>
              <a:t>Field the size of data with values to set the coloring saturation. Must be within range [0, 1</a:t>
            </a:r>
            <a:r>
              <a:rPr lang="en-US" sz="1800" smtClean="0"/>
              <a:t>].</a:t>
            </a:r>
          </a:p>
        </p:txBody>
      </p:sp>
    </p:spTree>
    <p:extLst>
      <p:ext uri="{BB962C8B-B14F-4D97-AF65-F5344CB8AC3E}">
        <p14:creationId xmlns:p14="http://schemas.microsoft.com/office/powerpoint/2010/main" val="2679157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 </a:t>
            </a:r>
            <a:r>
              <a:rPr lang="en-US" smtClean="0">
                <a:solidFill>
                  <a:srgbClr val="00B050"/>
                </a:solidFill>
              </a:rPr>
              <a:t>header</a:t>
            </a:r>
            <a:endParaRPr lang="en-US">
              <a:solidFill>
                <a:srgbClr val="00B050"/>
              </a:solidFill>
            </a:endParaRPr>
          </a:p>
        </p:txBody>
      </p:sp>
      <p:sp>
        <p:nvSpPr>
          <p:cNvPr id="3" name="Content Placeholder 2"/>
          <p:cNvSpPr>
            <a:spLocks noGrp="1"/>
          </p:cNvSpPr>
          <p:nvPr>
            <p:ph idx="1"/>
          </p:nvPr>
        </p:nvSpPr>
        <p:spPr/>
        <p:txBody>
          <a:bodyPr numCol="2">
            <a:noAutofit/>
          </a:bodyPr>
          <a:lstStyle/>
          <a:p>
            <a:r>
              <a:rPr lang="en-US" smtClean="0">
                <a:solidFill>
                  <a:srgbClr val="00B050"/>
                </a:solidFill>
              </a:rPr>
              <a:t>header</a:t>
            </a:r>
          </a:p>
          <a:p>
            <a:pPr lvl="1"/>
            <a:r>
              <a:rPr lang="en-US" smtClean="0">
                <a:solidFill>
                  <a:srgbClr val="00B050"/>
                </a:solidFill>
              </a:rPr>
              <a:t>version_of_keys</a:t>
            </a:r>
            <a:r>
              <a:rPr lang="en-US" smtClean="0">
                <a:solidFill>
                  <a:srgbClr val="00B0F0"/>
                </a:solidFill>
              </a:rPr>
              <a:t> </a:t>
            </a:r>
            <a:r>
              <a:rPr lang="en-US" smtClean="0"/>
              <a:t>- Key file version.</a:t>
            </a:r>
          </a:p>
          <a:p>
            <a:pPr lvl="1"/>
            <a:r>
              <a:rPr lang="en-US" smtClean="0">
                <a:solidFill>
                  <a:srgbClr val="00B050"/>
                </a:solidFill>
              </a:rPr>
              <a:t>format</a:t>
            </a:r>
            <a:r>
              <a:rPr lang="en-US" smtClean="0">
                <a:solidFill>
                  <a:srgbClr val="00B0F0"/>
                </a:solidFill>
              </a:rPr>
              <a:t> </a:t>
            </a:r>
            <a:r>
              <a:rPr lang="en-US" smtClean="0"/>
              <a:t>- </a:t>
            </a:r>
            <a:r>
              <a:rPr lang="en-US"/>
              <a:t>Format of raw data file (“float”, “double”, etc</a:t>
            </a:r>
            <a:r>
              <a:rPr lang="en-US" smtClean="0"/>
              <a:t>.).</a:t>
            </a:r>
          </a:p>
          <a:p>
            <a:pPr lvl="1"/>
            <a:r>
              <a:rPr lang="en-US" smtClean="0">
                <a:solidFill>
                  <a:srgbClr val="00B050"/>
                </a:solidFill>
              </a:rPr>
              <a:t>conversion_program</a:t>
            </a:r>
            <a:r>
              <a:rPr lang="en-US" smtClean="0">
                <a:solidFill>
                  <a:srgbClr val="00B0F0"/>
                </a:solidFill>
              </a:rPr>
              <a:t> </a:t>
            </a:r>
            <a:r>
              <a:rPr lang="en-US" smtClean="0"/>
              <a:t>- Program used to convert the space.</a:t>
            </a:r>
          </a:p>
          <a:p>
            <a:pPr lvl="1"/>
            <a:r>
              <a:rPr lang="en-US" smtClean="0">
                <a:solidFill>
                  <a:srgbClr val="00B050"/>
                </a:solidFill>
              </a:rPr>
              <a:t>filename</a:t>
            </a:r>
            <a:r>
              <a:rPr lang="en-US" smtClean="0">
                <a:solidFill>
                  <a:srgbClr val="00B0F0"/>
                </a:solidFill>
              </a:rPr>
              <a:t> </a:t>
            </a:r>
            <a:r>
              <a:rPr lang="en-US" smtClean="0"/>
              <a:t>- Name of associated raw volumetric data file.</a:t>
            </a:r>
          </a:p>
          <a:p>
            <a:pPr lvl="1"/>
            <a:r>
              <a:rPr lang="en-US" smtClean="0">
                <a:solidFill>
                  <a:srgbClr val="00B050"/>
                </a:solidFill>
              </a:rPr>
              <a:t>bytes_per_pixel </a:t>
            </a:r>
            <a:r>
              <a:rPr lang="en-US" smtClean="0"/>
              <a:t>- Number of bytes per pixel.</a:t>
            </a:r>
          </a:p>
          <a:p>
            <a:pPr lvl="1"/>
            <a:r>
              <a:rPr lang="en-US" smtClean="0">
                <a:solidFill>
                  <a:srgbClr val="00B050"/>
                </a:solidFill>
              </a:rPr>
              <a:t>byte</a:t>
            </a:r>
            <a:r>
              <a:rPr lang="en-US" smtClean="0">
                <a:solidFill>
                  <a:srgbClr val="00B0F0"/>
                </a:solidFill>
              </a:rPr>
              <a:t> </a:t>
            </a:r>
            <a:r>
              <a:rPr lang="en-US" smtClean="0"/>
              <a:t>- Byte endian-ness.</a:t>
            </a:r>
          </a:p>
          <a:p>
            <a:pPr lvl="1"/>
            <a:r>
              <a:rPr lang="en-US" smtClean="0">
                <a:solidFill>
                  <a:srgbClr val="00B050"/>
                </a:solidFill>
              </a:rPr>
              <a:t>acq </a:t>
            </a:r>
            <a:r>
              <a:rPr lang="en-US" smtClean="0"/>
              <a:t>- Canonical orientation of the data's raw space.</a:t>
            </a:r>
          </a:p>
          <a:p>
            <a:pPr lvl="1"/>
            <a:r>
              <a:rPr lang="en-US" smtClean="0">
                <a:solidFill>
                  <a:srgbClr val="00B050"/>
                </a:solidFill>
              </a:rPr>
              <a:t>nDim </a:t>
            </a:r>
            <a:r>
              <a:rPr lang="en-US" smtClean="0"/>
              <a:t>- Number of dimensions.</a:t>
            </a:r>
          </a:p>
          <a:p>
            <a:pPr lvl="1"/>
            <a:r>
              <a:rPr lang="en-US">
                <a:solidFill>
                  <a:srgbClr val="00B050"/>
                </a:solidFill>
              </a:rPr>
              <a:t>nVx, nVy, nVz</a:t>
            </a:r>
            <a:r>
              <a:rPr lang="en-US">
                <a:solidFill>
                  <a:srgbClr val="00B0F0"/>
                </a:solidFill>
              </a:rPr>
              <a:t> </a:t>
            </a:r>
            <a:r>
              <a:rPr lang="en-US"/>
              <a:t>- Number of voxels in each </a:t>
            </a:r>
            <a:r>
              <a:rPr lang="en-US" smtClean="0"/>
              <a:t>spatial dimension</a:t>
            </a:r>
            <a:r>
              <a:rPr lang="en-US"/>
              <a:t>.</a:t>
            </a:r>
          </a:p>
          <a:p>
            <a:pPr lvl="1"/>
            <a:r>
              <a:rPr lang="en-US">
                <a:solidFill>
                  <a:srgbClr val="00B050"/>
                </a:solidFill>
              </a:rPr>
              <a:t>nVt </a:t>
            </a:r>
            <a:r>
              <a:rPr lang="en-US"/>
              <a:t>- </a:t>
            </a:r>
            <a:r>
              <a:rPr lang="en-US" smtClean="0"/>
              <a:t>Number of time points.</a:t>
            </a:r>
            <a:endParaRPr lang="en-US"/>
          </a:p>
          <a:p>
            <a:pPr lvl="1"/>
            <a:r>
              <a:rPr lang="en-US" smtClean="0">
                <a:solidFill>
                  <a:srgbClr val="00B050"/>
                </a:solidFill>
              </a:rPr>
              <a:t>mmx, mmy, mmz</a:t>
            </a:r>
            <a:r>
              <a:rPr lang="en-US" smtClean="0">
                <a:solidFill>
                  <a:srgbClr val="00B0F0"/>
                </a:solidFill>
              </a:rPr>
              <a:t> </a:t>
            </a:r>
            <a:r>
              <a:rPr lang="en-US" smtClean="0"/>
              <a:t>- Size of voxels in millimeters, in each dimension.</a:t>
            </a:r>
          </a:p>
          <a:p>
            <a:pPr lvl="1"/>
            <a:r>
              <a:rPr lang="en-US" smtClean="0">
                <a:solidFill>
                  <a:srgbClr val="00B050"/>
                </a:solidFill>
              </a:rPr>
              <a:t>mmppix </a:t>
            </a:r>
            <a:r>
              <a:rPr lang="en-US" smtClean="0"/>
              <a:t>- </a:t>
            </a:r>
            <a:r>
              <a:rPr lang="en-US"/>
              <a:t>Number of millimeters per voxel in each dimension (x, y, z). A negative value reflects that the direction is flipped in that dimension</a:t>
            </a:r>
            <a:r>
              <a:rPr lang="en-US" smtClean="0"/>
              <a:t>.</a:t>
            </a:r>
            <a:endParaRPr lang="en-US"/>
          </a:p>
          <a:p>
            <a:pPr lvl="1"/>
            <a:r>
              <a:rPr lang="en-US" smtClean="0">
                <a:solidFill>
                  <a:srgbClr val="00B050"/>
                </a:solidFill>
              </a:rPr>
              <a:t>center </a:t>
            </a:r>
            <a:r>
              <a:rPr lang="en-US" smtClean="0"/>
              <a:t>- </a:t>
            </a:r>
            <a:r>
              <a:rPr lang="en-US"/>
              <a:t>A vector projecting from the center of voxel (0, 0, 0) to the center of the space described by </a:t>
            </a:r>
            <a:r>
              <a:rPr lang="en-US" smtClean="0">
                <a:solidFill>
                  <a:srgbClr val="00B050"/>
                </a:solidFill>
              </a:rPr>
              <a:t>header</a:t>
            </a:r>
            <a:r>
              <a:rPr lang="en-US" smtClean="0"/>
              <a:t>.</a:t>
            </a:r>
            <a:endParaRPr lang="en-US"/>
          </a:p>
        </p:txBody>
      </p:sp>
      <p:pic>
        <p:nvPicPr>
          <p:cNvPr id="5" name="Picture 4"/>
          <p:cNvPicPr>
            <a:picLocks noChangeAspect="1"/>
          </p:cNvPicPr>
          <p:nvPr/>
        </p:nvPicPr>
        <p:blipFill>
          <a:blip r:embed="rId3"/>
          <a:stretch>
            <a:fillRect/>
          </a:stretch>
        </p:blipFill>
        <p:spPr>
          <a:xfrm>
            <a:off x="9415902" y="306877"/>
            <a:ext cx="2473495" cy="2893523"/>
          </a:xfrm>
          <a:prstGeom prst="rect">
            <a:avLst/>
          </a:prstGeom>
        </p:spPr>
      </p:pic>
    </p:spTree>
    <p:extLst>
      <p:ext uri="{BB962C8B-B14F-4D97-AF65-F5344CB8AC3E}">
        <p14:creationId xmlns:p14="http://schemas.microsoft.com/office/powerpoint/2010/main" val="13368168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 </a:t>
            </a:r>
            <a:r>
              <a:rPr lang="en-US" smtClean="0">
                <a:solidFill>
                  <a:srgbClr val="00B050"/>
                </a:solidFill>
              </a:rPr>
              <a:t>mesh</a:t>
            </a:r>
            <a:endParaRPr lang="en-US">
              <a:solidFill>
                <a:srgbClr val="00B050"/>
              </a:solidFill>
            </a:endParaRPr>
          </a:p>
        </p:txBody>
      </p:sp>
      <p:sp>
        <p:nvSpPr>
          <p:cNvPr id="3" name="Content Placeholder 2"/>
          <p:cNvSpPr>
            <a:spLocks noGrp="1"/>
          </p:cNvSpPr>
          <p:nvPr>
            <p:ph idx="1"/>
          </p:nvPr>
        </p:nvSpPr>
        <p:spPr/>
        <p:txBody>
          <a:bodyPr numCol="1">
            <a:noAutofit/>
          </a:bodyPr>
          <a:lstStyle/>
          <a:p>
            <a:r>
              <a:rPr lang="en-US" sz="2000" smtClean="0">
                <a:solidFill>
                  <a:srgbClr val="00B050"/>
                </a:solidFill>
              </a:rPr>
              <a:t>mesh </a:t>
            </a:r>
            <a:r>
              <a:rPr lang="en-US" sz="2000" smtClean="0">
                <a:solidFill>
                  <a:schemeClr val="tx1"/>
                </a:solidFill>
              </a:rPr>
              <a:t>- A </a:t>
            </a:r>
            <a:r>
              <a:rPr lang="en-US" sz="2000">
                <a:solidFill>
                  <a:schemeClr val="tx1"/>
                </a:solidFill>
              </a:rPr>
              <a:t>3D surface mesh </a:t>
            </a:r>
            <a:r>
              <a:rPr lang="en-US" sz="2000" smtClean="0">
                <a:solidFill>
                  <a:schemeClr val="tx1"/>
                </a:solidFill>
              </a:rPr>
              <a:t>object</a:t>
            </a:r>
          </a:p>
          <a:p>
            <a:pPr lvl="1"/>
            <a:r>
              <a:rPr lang="en-US" sz="1800" smtClean="0">
                <a:solidFill>
                  <a:srgbClr val="00B050"/>
                </a:solidFill>
              </a:rPr>
              <a:t>nodes</a:t>
            </a:r>
            <a:r>
              <a:rPr lang="en-US" sz="1800" smtClean="0">
                <a:solidFill>
                  <a:srgbClr val="00B0F0"/>
                </a:solidFill>
              </a:rPr>
              <a:t> </a:t>
            </a:r>
            <a:r>
              <a:rPr lang="en-US" sz="1800"/>
              <a:t>- A NODES x 3 column vector where each row represents the X, Y, and Z coordinates of a polygon vertex on the surface</a:t>
            </a:r>
            <a:r>
              <a:rPr lang="en-US" sz="1800" smtClean="0"/>
              <a:t>.</a:t>
            </a:r>
          </a:p>
          <a:p>
            <a:pPr lvl="1"/>
            <a:r>
              <a:rPr lang="en-US" sz="1800" smtClean="0">
                <a:solidFill>
                  <a:srgbClr val="00B050"/>
                </a:solidFill>
              </a:rPr>
              <a:t>elements</a:t>
            </a:r>
            <a:r>
              <a:rPr lang="en-US" sz="1800" smtClean="0">
                <a:solidFill>
                  <a:srgbClr val="00B0F0"/>
                </a:solidFill>
              </a:rPr>
              <a:t> </a:t>
            </a:r>
            <a:r>
              <a:rPr lang="en-US" sz="1800"/>
              <a:t>- An ELEMENTS x 3 column vector where each row represents the index of three NODES that create a polygon in 3D space</a:t>
            </a:r>
            <a:r>
              <a:rPr lang="en-US" sz="1800" smtClean="0"/>
              <a:t>.</a:t>
            </a:r>
          </a:p>
          <a:p>
            <a:pPr lvl="1"/>
            <a:r>
              <a:rPr lang="en-US" sz="1800" smtClean="0">
                <a:solidFill>
                  <a:srgbClr val="00B050"/>
                </a:solidFill>
              </a:rPr>
              <a:t>data</a:t>
            </a:r>
            <a:r>
              <a:rPr lang="en-US" sz="1800" smtClean="0">
                <a:solidFill>
                  <a:srgbClr val="00B0F0"/>
                </a:solidFill>
              </a:rPr>
              <a:t> </a:t>
            </a:r>
            <a:r>
              <a:rPr lang="en-US" sz="1800" smtClean="0"/>
              <a:t>- </a:t>
            </a:r>
            <a:r>
              <a:rPr lang="en-US" sz="1800"/>
              <a:t>An optional NODES x 1 array containing an interpolation of volumetric data at each node</a:t>
            </a:r>
            <a:r>
              <a:rPr lang="en-US" sz="1800" smtClean="0"/>
              <a:t>.</a:t>
            </a:r>
          </a:p>
          <a:p>
            <a:pPr lvl="1"/>
            <a:r>
              <a:rPr lang="en-US" sz="1800">
                <a:solidFill>
                  <a:srgbClr val="00B050"/>
                </a:solidFill>
              </a:rPr>
              <a:t>region</a:t>
            </a:r>
            <a:r>
              <a:rPr lang="en-US" sz="1800"/>
              <a:t> – </a:t>
            </a:r>
            <a:r>
              <a:rPr lang="en-US" sz="1800" smtClean="0"/>
              <a:t>An optional NODEs x 1 array of </a:t>
            </a:r>
            <a:r>
              <a:rPr lang="en-US" sz="1800"/>
              <a:t>region labels.</a:t>
            </a:r>
          </a:p>
          <a:p>
            <a:pPr lvl="1"/>
            <a:endParaRPr lang="en-US" sz="1800" smtClean="0"/>
          </a:p>
        </p:txBody>
      </p:sp>
    </p:spTree>
    <p:extLst>
      <p:ext uri="{BB962C8B-B14F-4D97-AF65-F5344CB8AC3E}">
        <p14:creationId xmlns:p14="http://schemas.microsoft.com/office/powerpoint/2010/main" val="2032000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 </a:t>
            </a:r>
            <a:r>
              <a:rPr lang="en-US" smtClean="0">
                <a:solidFill>
                  <a:srgbClr val="00B050"/>
                </a:solidFill>
              </a:rPr>
              <a:t>ops</a:t>
            </a:r>
            <a:endParaRPr lang="en-US">
              <a:solidFill>
                <a:srgbClr val="00B050"/>
              </a:solidFill>
            </a:endParaRPr>
          </a:p>
        </p:txBody>
      </p:sp>
      <p:sp>
        <p:nvSpPr>
          <p:cNvPr id="3" name="Content Placeholder 2"/>
          <p:cNvSpPr>
            <a:spLocks noGrp="1"/>
          </p:cNvSpPr>
          <p:nvPr>
            <p:ph idx="1"/>
          </p:nvPr>
        </p:nvSpPr>
        <p:spPr/>
        <p:txBody>
          <a:bodyPr numCol="1">
            <a:noAutofit/>
          </a:bodyPr>
          <a:lstStyle/>
          <a:p>
            <a:pPr lvl="0"/>
            <a:r>
              <a:rPr lang="en-US" sz="2000">
                <a:solidFill>
                  <a:srgbClr val="00B050"/>
                </a:solidFill>
              </a:rPr>
              <a:t>ops</a:t>
            </a:r>
            <a:r>
              <a:rPr lang="en-US" sz="2000"/>
              <a:t> – A structure containing results from the </a:t>
            </a:r>
            <a:r>
              <a:rPr lang="en-US" sz="2000">
                <a:solidFill>
                  <a:srgbClr val="00B050"/>
                </a:solidFill>
              </a:rPr>
              <a:t>Cap_Fitter</a:t>
            </a:r>
            <a:r>
              <a:rPr lang="en-US" sz="2000"/>
              <a:t> GUI. </a:t>
            </a:r>
          </a:p>
          <a:p>
            <a:pPr lvl="1"/>
            <a:r>
              <a:rPr lang="en-US" sz="1800">
                <a:solidFill>
                  <a:srgbClr val="00B050"/>
                </a:solidFill>
              </a:rPr>
              <a:t>rot_x</a:t>
            </a:r>
            <a:r>
              <a:rPr lang="en-US" sz="1800"/>
              <a:t>, </a:t>
            </a:r>
            <a:r>
              <a:rPr lang="en-US" sz="1800">
                <a:solidFill>
                  <a:srgbClr val="00B050"/>
                </a:solidFill>
              </a:rPr>
              <a:t>rot_y</a:t>
            </a:r>
            <a:r>
              <a:rPr lang="en-US" sz="1800"/>
              <a:t>, </a:t>
            </a:r>
            <a:r>
              <a:rPr lang="en-US" sz="1800">
                <a:solidFill>
                  <a:srgbClr val="00B050"/>
                </a:solidFill>
              </a:rPr>
              <a:t>rot_z</a:t>
            </a:r>
            <a:r>
              <a:rPr lang="en-US" sz="1800"/>
              <a:t> – Rotation angles in each spatial dimension.</a:t>
            </a:r>
          </a:p>
          <a:p>
            <a:pPr lvl="1"/>
            <a:r>
              <a:rPr lang="en-US" sz="1800">
                <a:solidFill>
                  <a:srgbClr val="00B050"/>
                </a:solidFill>
              </a:rPr>
              <a:t>trans_x</a:t>
            </a:r>
            <a:r>
              <a:rPr lang="en-US" sz="1800"/>
              <a:t>, </a:t>
            </a:r>
            <a:r>
              <a:rPr lang="en-US" sz="1800">
                <a:solidFill>
                  <a:srgbClr val="00B050"/>
                </a:solidFill>
              </a:rPr>
              <a:t>trans_y</a:t>
            </a:r>
            <a:r>
              <a:rPr lang="en-US" sz="1800"/>
              <a:t>, </a:t>
            </a:r>
            <a:r>
              <a:rPr lang="en-US" sz="1800">
                <a:solidFill>
                  <a:srgbClr val="00B050"/>
                </a:solidFill>
              </a:rPr>
              <a:t>trans_z</a:t>
            </a:r>
            <a:r>
              <a:rPr lang="en-US" sz="1800"/>
              <a:t> – Translation in each spatial dimension. </a:t>
            </a:r>
          </a:p>
          <a:p>
            <a:pPr lvl="1"/>
            <a:r>
              <a:rPr lang="en-US" sz="1800">
                <a:solidFill>
                  <a:srgbClr val="00B050"/>
                </a:solidFill>
              </a:rPr>
              <a:t>flip_x</a:t>
            </a:r>
            <a:r>
              <a:rPr lang="en-US" sz="1800"/>
              <a:t>, </a:t>
            </a:r>
            <a:r>
              <a:rPr lang="en-US" sz="1800">
                <a:solidFill>
                  <a:srgbClr val="00B050"/>
                </a:solidFill>
              </a:rPr>
              <a:t>flip_y</a:t>
            </a:r>
            <a:r>
              <a:rPr lang="en-US" sz="1800"/>
              <a:t>, </a:t>
            </a:r>
            <a:r>
              <a:rPr lang="en-US" sz="1800">
                <a:solidFill>
                  <a:srgbClr val="00B050"/>
                </a:solidFill>
              </a:rPr>
              <a:t>flip_z</a:t>
            </a:r>
            <a:r>
              <a:rPr lang="en-US" sz="1800"/>
              <a:t> – Flip axes in each spatial dimension.</a:t>
            </a:r>
          </a:p>
          <a:p>
            <a:pPr lvl="1"/>
            <a:r>
              <a:rPr lang="en-US" sz="1800">
                <a:solidFill>
                  <a:srgbClr val="00B050"/>
                </a:solidFill>
              </a:rPr>
              <a:t>scale_m</a:t>
            </a:r>
            <a:r>
              <a:rPr lang="en-US" sz="1800"/>
              <a:t> – Scaling factor.</a:t>
            </a:r>
          </a:p>
        </p:txBody>
      </p:sp>
    </p:spTree>
    <p:extLst>
      <p:ext uri="{BB962C8B-B14F-4D97-AF65-F5344CB8AC3E}">
        <p14:creationId xmlns:p14="http://schemas.microsoft.com/office/powerpoint/2010/main" val="2520941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a:t>
            </a:r>
            <a:endParaRPr lang="en-US"/>
          </a:p>
        </p:txBody>
      </p:sp>
      <p:sp>
        <p:nvSpPr>
          <p:cNvPr id="3" name="Content Placeholder 2"/>
          <p:cNvSpPr>
            <a:spLocks noGrp="1"/>
          </p:cNvSpPr>
          <p:nvPr>
            <p:ph idx="1"/>
          </p:nvPr>
        </p:nvSpPr>
        <p:spPr/>
        <p:txBody>
          <a:bodyPr>
            <a:normAutofit/>
          </a:bodyPr>
          <a:lstStyle/>
          <a:p>
            <a:r>
              <a:rPr lang="en-US" sz="2000" smtClean="0"/>
              <a:t>The NeuroDOT 2 file </a:t>
            </a:r>
            <a:r>
              <a:rPr lang="en-US" sz="2000" smtClean="0">
                <a:solidFill>
                  <a:srgbClr val="00B050"/>
                </a:solidFill>
              </a:rPr>
              <a:t>A_Adult_96x92.mat </a:t>
            </a:r>
            <a:r>
              <a:rPr lang="en-US" sz="2000" smtClean="0"/>
              <a:t>contains several variables for reconstuction:</a:t>
            </a:r>
          </a:p>
          <a:p>
            <a:pPr lvl="1"/>
            <a:r>
              <a:rPr lang="en-US" sz="1800" smtClean="0">
                <a:solidFill>
                  <a:srgbClr val="00B050"/>
                </a:solidFill>
              </a:rPr>
              <a:t>A </a:t>
            </a:r>
            <a:r>
              <a:rPr lang="en-US" sz="1800" smtClean="0"/>
              <a:t>- A MEAS x VOX sized pre-determined sensitivity matrix.</a:t>
            </a:r>
          </a:p>
          <a:p>
            <a:pPr lvl="1"/>
            <a:r>
              <a:rPr lang="en-US" sz="1800" smtClean="0">
                <a:solidFill>
                  <a:srgbClr val="00B050"/>
                </a:solidFill>
              </a:rPr>
              <a:t>dim </a:t>
            </a:r>
            <a:r>
              <a:rPr lang="en-US" sz="1800" smtClean="0"/>
              <a:t>- A structure describing the DOT reconstruction space.</a:t>
            </a:r>
          </a:p>
          <a:p>
            <a:pPr lvl="1"/>
            <a:r>
              <a:rPr lang="en-US" sz="1800" smtClean="0">
                <a:solidFill>
                  <a:srgbClr val="00B050"/>
                </a:solidFill>
              </a:rPr>
              <a:t>infoA</a:t>
            </a:r>
            <a:r>
              <a:rPr lang="en-US" sz="1800" smtClean="0"/>
              <a:t> - A 4dfp header describing the sensitivity modeling space.</a:t>
            </a:r>
          </a:p>
          <a:p>
            <a:pPr lvl="2"/>
            <a:endParaRPr lang="en-US" smtClean="0"/>
          </a:p>
        </p:txBody>
      </p:sp>
      <mc:AlternateContent xmlns:mc="http://schemas.openxmlformats.org/markup-compatibility/2006" xmlns:a14="http://schemas.microsoft.com/office/drawing/2010/main">
        <mc:Choice Requires="a14">
          <p:sp>
            <p:nvSpPr>
              <p:cNvPr id="4" name="TextBox 3"/>
              <p:cNvSpPr txBox="1"/>
              <p:nvPr/>
            </p:nvSpPr>
            <p:spPr>
              <a:xfrm>
                <a:off x="8951544" y="978932"/>
                <a:ext cx="1847685"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𝐴</m:t>
                      </m:r>
                      <m:r>
                        <a:rPr lang="en-US" sz="3600" b="0" i="1" smtClean="0">
                          <a:latin typeface="Cambria Math" panose="02040503050406030204" pitchFamily="18" charset="0"/>
                        </a:rPr>
                        <m:t> </m:t>
                      </m:r>
                      <m:r>
                        <a:rPr lang="en-US" sz="3600" b="0" i="1" smtClean="0">
                          <a:latin typeface="Cambria Math" panose="02040503050406030204" pitchFamily="18" charset="0"/>
                        </a:rPr>
                        <m:t>𝑥</m:t>
                      </m:r>
                    </m:oMath>
                  </m:oMathPara>
                </a14:m>
                <a:endParaRPr lang="en-US" sz="3600"/>
              </a:p>
            </p:txBody>
          </p:sp>
        </mc:Choice>
        <mc:Fallback xmlns="">
          <p:sp>
            <p:nvSpPr>
              <p:cNvPr id="4" name="TextBox 3"/>
              <p:cNvSpPr txBox="1">
                <a:spLocks noRot="1" noChangeAspect="1" noMove="1" noResize="1" noEditPoints="1" noAdjustHandles="1" noChangeArrowheads="1" noChangeShapeType="1" noTextEdit="1"/>
              </p:cNvSpPr>
              <p:nvPr/>
            </p:nvSpPr>
            <p:spPr>
              <a:xfrm>
                <a:off x="8951544" y="978932"/>
                <a:ext cx="1847685" cy="64633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8659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 </a:t>
            </a:r>
            <a:r>
              <a:rPr lang="en-US" smtClean="0">
                <a:solidFill>
                  <a:srgbClr val="00B050"/>
                </a:solidFill>
              </a:rPr>
              <a:t>A</a:t>
            </a:r>
            <a:endParaRPr lang="en-US">
              <a:solidFill>
                <a:srgbClr val="00B050"/>
              </a:solidFill>
            </a:endParaRPr>
          </a:p>
        </p:txBody>
      </p:sp>
      <p:sp>
        <p:nvSpPr>
          <p:cNvPr id="3" name="Content Placeholder 2"/>
          <p:cNvSpPr>
            <a:spLocks noGrp="1"/>
          </p:cNvSpPr>
          <p:nvPr>
            <p:ph idx="1"/>
          </p:nvPr>
        </p:nvSpPr>
        <p:spPr/>
        <p:txBody>
          <a:bodyPr>
            <a:normAutofit/>
          </a:bodyPr>
          <a:lstStyle/>
          <a:p>
            <a:r>
              <a:rPr lang="en-US" sz="2000" smtClean="0"/>
              <a:t>Each row of </a:t>
            </a:r>
            <a:r>
              <a:rPr lang="en-US" sz="2000" smtClean="0">
                <a:solidFill>
                  <a:srgbClr val="00B050"/>
                </a:solidFill>
              </a:rPr>
              <a:t>A </a:t>
            </a:r>
            <a:r>
              <a:rPr lang="en-US" sz="2000" smtClean="0"/>
              <a:t>corresponds to a measurement channel in </a:t>
            </a:r>
            <a:r>
              <a:rPr lang="en-US" sz="2000" smtClean="0">
                <a:solidFill>
                  <a:srgbClr val="00B050"/>
                </a:solidFill>
              </a:rPr>
              <a:t>data</a:t>
            </a:r>
            <a:r>
              <a:rPr lang="en-US" sz="2000" smtClean="0"/>
              <a:t>.</a:t>
            </a:r>
          </a:p>
          <a:p>
            <a:endParaRPr lang="en-US" sz="2000"/>
          </a:p>
          <a:p>
            <a:r>
              <a:rPr lang="en-US" sz="2000" smtClean="0"/>
              <a:t>Each column in </a:t>
            </a:r>
            <a:r>
              <a:rPr lang="en-US" sz="2000" smtClean="0">
                <a:solidFill>
                  <a:srgbClr val="00B050"/>
                </a:solidFill>
              </a:rPr>
              <a:t>A </a:t>
            </a:r>
            <a:r>
              <a:rPr lang="en-US" sz="2000" smtClean="0"/>
              <a:t>corresponds to a voxel in the reconstruction space described by </a:t>
            </a:r>
            <a:r>
              <a:rPr lang="en-US" sz="2000" smtClean="0">
                <a:solidFill>
                  <a:srgbClr val="00B050"/>
                </a:solidFill>
              </a:rPr>
              <a:t>dim</a:t>
            </a:r>
            <a:r>
              <a:rPr lang="en-US" sz="2000" smtClean="0"/>
              <a:t>.</a:t>
            </a:r>
            <a:endParaRPr lang="en-US" sz="1800" smtClean="0"/>
          </a:p>
        </p:txBody>
      </p:sp>
      <p:pic>
        <p:nvPicPr>
          <p:cNvPr id="5" name="Picture 4"/>
          <p:cNvPicPr>
            <a:picLocks noChangeAspect="1"/>
          </p:cNvPicPr>
          <p:nvPr/>
        </p:nvPicPr>
        <p:blipFill>
          <a:blip r:embed="rId3"/>
          <a:stretch>
            <a:fillRect/>
          </a:stretch>
        </p:blipFill>
        <p:spPr>
          <a:xfrm>
            <a:off x="4074869" y="3867860"/>
            <a:ext cx="4042263" cy="2532313"/>
          </a:xfrm>
          <a:prstGeom prst="rect">
            <a:avLst/>
          </a:prstGeom>
        </p:spPr>
      </p:pic>
    </p:spTree>
    <p:extLst>
      <p:ext uri="{BB962C8B-B14F-4D97-AF65-F5344CB8AC3E}">
        <p14:creationId xmlns:p14="http://schemas.microsoft.com/office/powerpoint/2010/main" val="186596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a:t>Intro to NeuroDOT </a:t>
            </a:r>
            <a:r>
              <a:rPr lang="en-US" smtClean="0"/>
              <a:t>2.2.0</a:t>
            </a:r>
            <a:endParaRPr lang="en-US"/>
          </a:p>
        </p:txBody>
      </p:sp>
      <p:sp>
        <p:nvSpPr>
          <p:cNvPr id="3" name="Content Placeholder 2"/>
          <p:cNvSpPr>
            <a:spLocks noGrp="1"/>
          </p:cNvSpPr>
          <p:nvPr>
            <p:ph idx="1"/>
          </p:nvPr>
        </p:nvSpPr>
        <p:spPr/>
        <p:txBody>
          <a:bodyPr>
            <a:normAutofit/>
          </a:bodyPr>
          <a:lstStyle/>
          <a:p>
            <a:r>
              <a:rPr lang="en-US" sz="2000"/>
              <a:t>Welcome to NeuroDOT </a:t>
            </a:r>
            <a:r>
              <a:rPr lang="en-US" sz="2000" smtClean="0"/>
              <a:t>2.2.0 Base! </a:t>
            </a:r>
            <a:r>
              <a:rPr lang="en-US" sz="2000" i="1" smtClean="0"/>
              <a:t>(ND2 for short)</a:t>
            </a:r>
            <a:r>
              <a:rPr lang="en-US" sz="2000" i="1"/>
              <a:t/>
            </a:r>
            <a:br>
              <a:rPr lang="en-US" sz="2000" i="1"/>
            </a:br>
            <a:r>
              <a:rPr lang="en-US" sz="2000"/>
              <a:t/>
            </a:r>
            <a:br>
              <a:rPr lang="en-US" sz="2000"/>
            </a:br>
            <a:r>
              <a:rPr lang="en-US" sz="2000"/>
              <a:t>This tutorial will teach you </a:t>
            </a:r>
            <a:r>
              <a:rPr lang="en-US" sz="2000" smtClean="0"/>
              <a:t>the basics of NeuroDOT toolbox.</a:t>
            </a:r>
            <a:endParaRPr lang="en-US" sz="2000"/>
          </a:p>
          <a:p>
            <a:endParaRPr lang="en-US" sz="2000"/>
          </a:p>
        </p:txBody>
      </p:sp>
      <p:grpSp>
        <p:nvGrpSpPr>
          <p:cNvPr id="4" name="Group 3"/>
          <p:cNvGrpSpPr/>
          <p:nvPr/>
        </p:nvGrpSpPr>
        <p:grpSpPr>
          <a:xfrm>
            <a:off x="3112913" y="3648948"/>
            <a:ext cx="5966174" cy="3015943"/>
            <a:chOff x="2903173" y="3331956"/>
            <a:chExt cx="5966174" cy="3015943"/>
          </a:xfrm>
        </p:grpSpPr>
        <p:pic>
          <p:nvPicPr>
            <p:cNvPr id="5" name="HDDOT_Sensitivity_Spin.mp4">
              <a:hlinkClick r:id="" action="ppaction://noaction" highlightClick="1"/>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325" t="4463" r="23117" b="7572"/>
            <a:stretch/>
          </p:blipFill>
          <p:spPr>
            <a:xfrm>
              <a:off x="2903173" y="3331956"/>
              <a:ext cx="3142583" cy="3015943"/>
            </a:xfrm>
            <a:prstGeom prst="rect">
              <a:avLst/>
            </a:prstGeom>
          </p:spPr>
        </p:pic>
        <p:pic>
          <p:nvPicPr>
            <p:cNvPr id="6" name="Picture 5"/>
            <p:cNvPicPr>
              <a:picLocks noChangeAspect="1"/>
            </p:cNvPicPr>
            <p:nvPr/>
          </p:nvPicPr>
          <p:blipFill>
            <a:blip r:embed="rId6"/>
            <a:stretch>
              <a:fillRect/>
            </a:stretch>
          </p:blipFill>
          <p:spPr>
            <a:xfrm>
              <a:off x="6435585" y="3408302"/>
              <a:ext cx="2433762" cy="2863249"/>
            </a:xfrm>
            <a:prstGeom prst="rect">
              <a:avLst/>
            </a:prstGeom>
          </p:spPr>
        </p:pic>
      </p:grpSp>
    </p:spTree>
    <p:extLst>
      <p:ext uri="{BB962C8B-B14F-4D97-AF65-F5344CB8AC3E}">
        <p14:creationId xmlns:p14="http://schemas.microsoft.com/office/powerpoint/2010/main" val="304796307"/>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Data Structures - </a:t>
            </a:r>
            <a:r>
              <a:rPr lang="en-US" smtClean="0">
                <a:solidFill>
                  <a:srgbClr val="00B050"/>
                </a:solidFill>
              </a:rPr>
              <a:t>dim</a:t>
            </a:r>
            <a:endParaRPr lang="en-US">
              <a:solidFill>
                <a:srgbClr val="00B050"/>
              </a:solidFill>
            </a:endParaRPr>
          </a:p>
        </p:txBody>
      </p:sp>
      <p:sp>
        <p:nvSpPr>
          <p:cNvPr id="3" name="Content Placeholder 2"/>
          <p:cNvSpPr>
            <a:spLocks noGrp="1"/>
          </p:cNvSpPr>
          <p:nvPr>
            <p:ph idx="1"/>
          </p:nvPr>
        </p:nvSpPr>
        <p:spPr>
          <a:xfrm>
            <a:off x="358346" y="2160589"/>
            <a:ext cx="8489092" cy="4589127"/>
          </a:xfrm>
        </p:spPr>
        <p:txBody>
          <a:bodyPr>
            <a:noAutofit/>
          </a:bodyPr>
          <a:lstStyle/>
          <a:p>
            <a:r>
              <a:rPr lang="en-US" smtClean="0">
                <a:solidFill>
                  <a:srgbClr val="00B050"/>
                </a:solidFill>
              </a:rPr>
              <a:t>dim</a:t>
            </a:r>
          </a:p>
          <a:p>
            <a:pPr lvl="1"/>
            <a:r>
              <a:rPr lang="en-US">
                <a:solidFill>
                  <a:srgbClr val="00B050"/>
                </a:solidFill>
              </a:rPr>
              <a:t>xmin, xmax, ymin, ymax, zmin, zmax</a:t>
            </a:r>
            <a:r>
              <a:rPr lang="en-US">
                <a:solidFill>
                  <a:srgbClr val="00B0F0"/>
                </a:solidFill>
              </a:rPr>
              <a:t> </a:t>
            </a:r>
            <a:r>
              <a:rPr lang="en-US"/>
              <a:t>- Min and max coordinates in each dimension of the sensitivity matrix space.</a:t>
            </a:r>
            <a:endParaRPr lang="en-US" sz="1400" smtClean="0"/>
          </a:p>
          <a:p>
            <a:pPr lvl="1"/>
            <a:r>
              <a:rPr lang="en-US">
                <a:solidFill>
                  <a:srgbClr val="00B050"/>
                </a:solidFill>
              </a:rPr>
              <a:t>xv, yv, zv</a:t>
            </a:r>
            <a:r>
              <a:rPr lang="en-US">
                <a:solidFill>
                  <a:srgbClr val="00B0F0"/>
                </a:solidFill>
              </a:rPr>
              <a:t> </a:t>
            </a:r>
            <a:r>
              <a:rPr lang="en-US"/>
              <a:t>- </a:t>
            </a:r>
            <a:r>
              <a:rPr lang="en-US" smtClean="0"/>
              <a:t>Coordinates </a:t>
            </a:r>
            <a:r>
              <a:rPr lang="en-US"/>
              <a:t>of each voxel along each dimension</a:t>
            </a:r>
            <a:r>
              <a:rPr lang="en-US" smtClean="0"/>
              <a:t>.</a:t>
            </a:r>
          </a:p>
          <a:p>
            <a:pPr lvl="1"/>
            <a:r>
              <a:rPr lang="en-US" smtClean="0">
                <a:solidFill>
                  <a:srgbClr val="00B050"/>
                </a:solidFill>
              </a:rPr>
              <a:t>nVx, nVy, nVz</a:t>
            </a:r>
            <a:r>
              <a:rPr lang="en-US" smtClean="0">
                <a:solidFill>
                  <a:srgbClr val="00B0F0"/>
                </a:solidFill>
              </a:rPr>
              <a:t> </a:t>
            </a:r>
            <a:r>
              <a:rPr lang="en-US" smtClean="0"/>
              <a:t>- </a:t>
            </a:r>
            <a:r>
              <a:rPr lang="en-US"/>
              <a:t>Number of voxels in each dimension.</a:t>
            </a:r>
          </a:p>
          <a:p>
            <a:pPr lvl="1"/>
            <a:r>
              <a:rPr lang="en-US" smtClean="0">
                <a:solidFill>
                  <a:srgbClr val="00B050"/>
                </a:solidFill>
              </a:rPr>
              <a:t>nVt </a:t>
            </a:r>
            <a:r>
              <a:rPr lang="en-US" smtClean="0"/>
              <a:t>- Total number of voxels in the space.</a:t>
            </a:r>
          </a:p>
          <a:p>
            <a:pPr lvl="1"/>
            <a:r>
              <a:rPr lang="en-US" smtClean="0">
                <a:solidFill>
                  <a:srgbClr val="00B050"/>
                </a:solidFill>
              </a:rPr>
              <a:t>sV </a:t>
            </a:r>
            <a:r>
              <a:rPr lang="en-US" smtClean="0"/>
              <a:t>- Isometric voxel size, in millimeters.</a:t>
            </a:r>
          </a:p>
          <a:p>
            <a:pPr lvl="1"/>
            <a:r>
              <a:rPr lang="en-US" smtClean="0">
                <a:solidFill>
                  <a:srgbClr val="00B050"/>
                </a:solidFill>
              </a:rPr>
              <a:t>mmppix </a:t>
            </a:r>
            <a:r>
              <a:rPr lang="en-US" smtClean="0"/>
              <a:t>- </a:t>
            </a:r>
            <a:r>
              <a:rPr lang="en-US"/>
              <a:t>Number of millimeters per voxel in each dimension (x, y, z). A negative value reflects that the direction is flipped in that dimension.</a:t>
            </a:r>
          </a:p>
          <a:p>
            <a:pPr lvl="1"/>
            <a:r>
              <a:rPr lang="en-US" smtClean="0">
                <a:solidFill>
                  <a:srgbClr val="00B050"/>
                </a:solidFill>
              </a:rPr>
              <a:t>center </a:t>
            </a:r>
            <a:r>
              <a:rPr lang="en-US" smtClean="0"/>
              <a:t>- </a:t>
            </a:r>
            <a:r>
              <a:rPr lang="en-US"/>
              <a:t>A vector </a:t>
            </a:r>
            <a:r>
              <a:rPr lang="en-US" smtClean="0"/>
              <a:t>projecting from the center of voxel (0</a:t>
            </a:r>
            <a:r>
              <a:rPr lang="en-US"/>
              <a:t>, 0, 0) </a:t>
            </a:r>
            <a:r>
              <a:rPr lang="en-US" smtClean="0"/>
              <a:t>to </a:t>
            </a:r>
            <a:r>
              <a:rPr lang="en-US"/>
              <a:t>the center of </a:t>
            </a:r>
            <a:r>
              <a:rPr lang="en-US" smtClean="0"/>
              <a:t>the space described by </a:t>
            </a:r>
            <a:r>
              <a:rPr lang="en-US" smtClean="0">
                <a:solidFill>
                  <a:srgbClr val="00B050"/>
                </a:solidFill>
              </a:rPr>
              <a:t>dim</a:t>
            </a:r>
            <a:r>
              <a:rPr lang="en-US" smtClean="0"/>
              <a:t>.</a:t>
            </a:r>
            <a:endParaRPr lang="en-US"/>
          </a:p>
          <a:p>
            <a:pPr lvl="1"/>
            <a:r>
              <a:rPr lang="en-US" smtClean="0">
                <a:solidFill>
                  <a:srgbClr val="00B050"/>
                </a:solidFill>
              </a:rPr>
              <a:t>Good_Vox </a:t>
            </a:r>
            <a:r>
              <a:rPr lang="en-US" smtClean="0"/>
              <a:t>- </a:t>
            </a:r>
            <a:r>
              <a:rPr lang="en-US"/>
              <a:t>Voxels </a:t>
            </a:r>
            <a:r>
              <a:rPr lang="en-US" smtClean="0"/>
              <a:t>of the full cuboid volume described by </a:t>
            </a:r>
            <a:r>
              <a:rPr lang="en-US" smtClean="0">
                <a:solidFill>
                  <a:srgbClr val="00B050"/>
                </a:solidFill>
              </a:rPr>
              <a:t>dim</a:t>
            </a:r>
            <a:r>
              <a:rPr lang="en-US" smtClean="0">
                <a:solidFill>
                  <a:srgbClr val="00B0F0"/>
                </a:solidFill>
              </a:rPr>
              <a:t> </a:t>
            </a:r>
            <a:r>
              <a:rPr lang="en-US" smtClean="0"/>
              <a:t>that are populated with data in the associated data array.</a:t>
            </a:r>
            <a:endParaRPr lang="en-US"/>
          </a:p>
        </p:txBody>
      </p:sp>
      <p:pic>
        <p:nvPicPr>
          <p:cNvPr id="5" name="Picture 4"/>
          <p:cNvPicPr>
            <a:picLocks noChangeAspect="1"/>
          </p:cNvPicPr>
          <p:nvPr/>
        </p:nvPicPr>
        <p:blipFill>
          <a:blip r:embed="rId3"/>
          <a:stretch>
            <a:fillRect/>
          </a:stretch>
        </p:blipFill>
        <p:spPr>
          <a:xfrm>
            <a:off x="9083553" y="2160589"/>
            <a:ext cx="2371725" cy="3629025"/>
          </a:xfrm>
          <a:prstGeom prst="rect">
            <a:avLst/>
          </a:prstGeom>
        </p:spPr>
      </p:pic>
    </p:spTree>
    <p:extLst>
      <p:ext uri="{BB962C8B-B14F-4D97-AF65-F5344CB8AC3E}">
        <p14:creationId xmlns:p14="http://schemas.microsoft.com/office/powerpoint/2010/main" val="3395396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37"/>
            <a:ext cx="8596668" cy="1320800"/>
          </a:xfrm>
        </p:spPr>
        <p:txBody>
          <a:bodyPr/>
          <a:lstStyle/>
          <a:p>
            <a:r>
              <a:rPr lang="en-US" smtClean="0"/>
              <a:t>Data Structures</a:t>
            </a:r>
            <a:endParaRPr lang="en-US"/>
          </a:p>
        </p:txBody>
      </p:sp>
      <p:sp>
        <p:nvSpPr>
          <p:cNvPr id="3" name="Content Placeholder 2"/>
          <p:cNvSpPr>
            <a:spLocks noGrp="1"/>
          </p:cNvSpPr>
          <p:nvPr>
            <p:ph idx="1"/>
          </p:nvPr>
        </p:nvSpPr>
        <p:spPr/>
        <p:txBody>
          <a:bodyPr>
            <a:normAutofit/>
          </a:bodyPr>
          <a:lstStyle/>
          <a:p>
            <a:r>
              <a:rPr lang="en-US" sz="2000" smtClean="0"/>
              <a:t>The last thing we'll need is a matrix of spectroscopy constants to satisfy the modified Beer-Lambert law.</a:t>
            </a:r>
          </a:p>
          <a:p>
            <a:endParaRPr lang="en-US" sz="2000" smtClean="0"/>
          </a:p>
          <a:p>
            <a:endParaRPr lang="en-US" sz="2000"/>
          </a:p>
          <a:p>
            <a:r>
              <a:rPr lang="en-US" sz="2000" smtClean="0"/>
              <a:t>This is stored in:</a:t>
            </a:r>
            <a:br>
              <a:rPr lang="en-US" sz="2000" smtClean="0"/>
            </a:br>
            <a:r>
              <a:rPr lang="en-US" sz="2000" smtClean="0"/>
              <a:t/>
            </a:r>
            <a:br>
              <a:rPr lang="en-US" sz="2000" smtClean="0"/>
            </a:br>
            <a:r>
              <a:rPr lang="en-US" sz="2000" smtClean="0">
                <a:solidFill>
                  <a:srgbClr val="00B050"/>
                </a:solidFill>
              </a:rPr>
              <a:t>/Support_Files/Raw_Support_Files/Spectroscopy/E.mat</a:t>
            </a:r>
            <a:r>
              <a:rPr lang="en-US" sz="2000" smtClean="0"/>
              <a:t/>
            </a:r>
            <a:br>
              <a:rPr lang="en-US" sz="2000" smtClean="0"/>
            </a:br>
            <a:r>
              <a:rPr lang="en-US" sz="2000" smtClean="0"/>
              <a:t/>
            </a:r>
            <a:br>
              <a:rPr lang="en-US" sz="2000" smtClean="0"/>
            </a:br>
            <a:r>
              <a:rPr lang="en-US" sz="2000" smtClean="0"/>
              <a:t>The lone variable, </a:t>
            </a:r>
            <a:r>
              <a:rPr lang="en-US" sz="2000" smtClean="0">
                <a:solidFill>
                  <a:srgbClr val="00B050"/>
                </a:solidFill>
              </a:rPr>
              <a:t>E</a:t>
            </a:r>
            <a:r>
              <a:rPr lang="en-US" sz="2000" smtClean="0"/>
              <a:t>, is a 2 x 2 (WL x HB) matrix of spectroscopy constants for HbO and HbR.</a:t>
            </a:r>
          </a:p>
        </p:txBody>
      </p:sp>
      <mc:AlternateContent xmlns:mc="http://schemas.openxmlformats.org/markup-compatibility/2006" xmlns:a14="http://schemas.microsoft.com/office/drawing/2010/main">
        <mc:Choice Requires="a14">
          <p:sp>
            <p:nvSpPr>
              <p:cNvPr id="4" name="TextBox 3"/>
              <p:cNvSpPr txBox="1"/>
              <p:nvPr/>
            </p:nvSpPr>
            <p:spPr>
              <a:xfrm>
                <a:off x="4014177" y="3029634"/>
                <a:ext cx="3029868"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𝐶</m:t>
                      </m:r>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𝐸</m:t>
                          </m:r>
                        </m:e>
                        <m:sup>
                          <m:r>
                            <a:rPr lang="en-US" sz="3600" b="0" i="1" smtClean="0">
                              <a:latin typeface="Cambria Math" panose="02040503050406030204" pitchFamily="18" charset="0"/>
                              <a:ea typeface="Cambria Math" panose="02040503050406030204" pitchFamily="18" charset="0"/>
                            </a:rPr>
                            <m:t>−1</m:t>
                          </m:r>
                        </m:sup>
                      </m:sSup>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𝜇</m:t>
                          </m:r>
                        </m:e>
                        <m:sub>
                          <m:r>
                            <a:rPr lang="en-US" sz="3600" b="0" i="1" smtClean="0">
                              <a:latin typeface="Cambria Math" panose="02040503050406030204" pitchFamily="18" charset="0"/>
                              <a:ea typeface="Cambria Math" panose="02040503050406030204" pitchFamily="18" charset="0"/>
                            </a:rPr>
                            <m:t>𝑎</m:t>
                          </m:r>
                        </m:sub>
                      </m:sSub>
                    </m:oMath>
                  </m:oMathPara>
                </a14:m>
                <a:endParaRPr lang="en-US" sz="3600"/>
              </a:p>
            </p:txBody>
          </p:sp>
        </mc:Choice>
        <mc:Fallback xmlns="">
          <p:sp>
            <p:nvSpPr>
              <p:cNvPr id="4" name="TextBox 3"/>
              <p:cNvSpPr txBox="1">
                <a:spLocks noRot="1" noChangeAspect="1" noMove="1" noResize="1" noEditPoints="1" noAdjustHandles="1" noChangeArrowheads="1" noChangeShapeType="1" noTextEdit="1"/>
              </p:cNvSpPr>
              <p:nvPr/>
            </p:nvSpPr>
            <p:spPr>
              <a:xfrm>
                <a:off x="4014177" y="3029634"/>
                <a:ext cx="3029868" cy="646331"/>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9274002" y="2396000"/>
            <a:ext cx="1704975" cy="1704975"/>
          </a:xfrm>
          <a:prstGeom prst="rect">
            <a:avLst/>
          </a:prstGeom>
        </p:spPr>
      </p:pic>
    </p:spTree>
    <p:extLst>
      <p:ext uri="{BB962C8B-B14F-4D97-AF65-F5344CB8AC3E}">
        <p14:creationId xmlns:p14="http://schemas.microsoft.com/office/powerpoint/2010/main" val="3151262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Descriptions</a:t>
            </a:r>
            <a:endParaRPr lang="en-US"/>
          </a:p>
        </p:txBody>
      </p:sp>
      <p:sp>
        <p:nvSpPr>
          <p:cNvPr id="3" name="Content Placeholder 2"/>
          <p:cNvSpPr>
            <a:spLocks noGrp="1"/>
          </p:cNvSpPr>
          <p:nvPr>
            <p:ph type="body" idx="1"/>
          </p:nvPr>
        </p:nvSpPr>
        <p:spPr/>
        <p:txBody>
          <a:bodyPr/>
          <a:lstStyle/>
          <a:p>
            <a:r>
              <a:rPr lang="en-US" smtClean="0"/>
              <a:t>In this section, the functions of each folder are listed and described.</a:t>
            </a:r>
            <a:endParaRPr lang="en-US"/>
          </a:p>
        </p:txBody>
      </p:sp>
    </p:spTree>
    <p:extLst>
      <p:ext uri="{BB962C8B-B14F-4D97-AF65-F5344CB8AC3E}">
        <p14:creationId xmlns:p14="http://schemas.microsoft.com/office/powerpoint/2010/main" val="246789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Analysis</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23835194"/>
              </p:ext>
            </p:extLst>
          </p:nvPr>
        </p:nvGraphicFramePr>
        <p:xfrm>
          <a:off x="2281873" y="3247136"/>
          <a:ext cx="7628255" cy="914400"/>
        </p:xfrm>
        <a:graphic>
          <a:graphicData uri="http://schemas.openxmlformats.org/drawingml/2006/table">
            <a:tbl>
              <a:tblPr firstRow="1" bandRow="1">
                <a:tableStyleId>{5C22544A-7EE6-4342-B048-85BDC9FD1C3A}</a:tableStyleId>
              </a:tblPr>
              <a:tblGrid>
                <a:gridCol w="1860190">
                  <a:extLst>
                    <a:ext uri="{9D8B030D-6E8A-4147-A177-3AD203B41FA5}">
                      <a16:colId xmlns:a16="http://schemas.microsoft.com/office/drawing/2014/main" val="20000"/>
                    </a:ext>
                  </a:extLst>
                </a:gridCol>
                <a:gridCol w="5768065">
                  <a:extLst>
                    <a:ext uri="{9D8B030D-6E8A-4147-A177-3AD203B41FA5}">
                      <a16:colId xmlns:a16="http://schemas.microsoft.com/office/drawing/2014/main" val="20001"/>
                    </a:ext>
                  </a:extLst>
                </a:gridCol>
              </a:tblGrid>
              <a:tr h="230397">
                <a:tc>
                  <a:txBody>
                    <a:bodyPr/>
                    <a:lstStyle/>
                    <a:p>
                      <a:r>
                        <a:rPr lang="en-US" sz="1400" smtClean="0"/>
                        <a:t>Name</a:t>
                      </a:r>
                      <a:endParaRPr lang="en-US" sz="1400"/>
                    </a:p>
                  </a:txBody>
                  <a:tcPr/>
                </a:tc>
                <a:tc>
                  <a:txBody>
                    <a:bodyPr/>
                    <a:lstStyle/>
                    <a:p>
                      <a:r>
                        <a:rPr lang="en-US" sz="1400" smtClean="0"/>
                        <a:t>Purpose</a:t>
                      </a:r>
                    </a:p>
                  </a:txBody>
                  <a:tcPr/>
                </a:tc>
                <a:extLst>
                  <a:ext uri="{0D108BD9-81ED-4DB2-BD59-A6C34878D82A}">
                    <a16:rowId xmlns:a16="http://schemas.microsoft.com/office/drawing/2014/main" val="10000"/>
                  </a:ext>
                </a:extLst>
              </a:tr>
              <a:tr h="230397">
                <a:tc>
                  <a:txBody>
                    <a:bodyPr/>
                    <a:lstStyle/>
                    <a:p>
                      <a:r>
                        <a:rPr lang="en-US" sz="1400" smtClean="0"/>
                        <a:t>BlockAverage</a:t>
                      </a:r>
                      <a:endParaRPr lang="en-US" sz="14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smtClean="0">
                          <a:solidFill>
                            <a:schemeClr val="dk1"/>
                          </a:solidFill>
                          <a:latin typeface="+mn-lt"/>
                          <a:ea typeface="+mn-ea"/>
                          <a:cs typeface="+mn-cs"/>
                        </a:rPr>
                        <a:t>Averaging of stimulus blocks.</a:t>
                      </a:r>
                      <a:endParaRPr lang="en-US" sz="1600"/>
                    </a:p>
                  </a:txBody>
                  <a:tcPr/>
                </a:tc>
                <a:extLst>
                  <a:ext uri="{0D108BD9-81ED-4DB2-BD59-A6C34878D82A}">
                    <a16:rowId xmlns:a16="http://schemas.microsoft.com/office/drawing/2014/main" val="10001"/>
                  </a:ext>
                </a:extLst>
              </a:tr>
              <a:tr h="230397">
                <a:tc>
                  <a:txBody>
                    <a:bodyPr/>
                    <a:lstStyle/>
                    <a:p>
                      <a:r>
                        <a:rPr lang="en-US" sz="1400" smtClean="0"/>
                        <a:t>FindGoodMeas</a:t>
                      </a:r>
                      <a:endParaRPr lang="en-US" sz="1400"/>
                    </a:p>
                  </a:txBody>
                  <a:tcPr/>
                </a:tc>
                <a:tc>
                  <a:txBody>
                    <a:bodyPr/>
                    <a:lstStyle/>
                    <a:p>
                      <a:r>
                        <a:rPr lang="en-US" sz="1400" smtClean="0"/>
                        <a:t>Filter</a:t>
                      </a:r>
                      <a:r>
                        <a:rPr lang="en-US" sz="1400" baseline="0" smtClean="0"/>
                        <a:t> out noisy channels.</a:t>
                      </a:r>
                      <a:endParaRPr lang="en-US" sz="140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10042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File IO (1)</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74673699"/>
              </p:ext>
            </p:extLst>
          </p:nvPr>
        </p:nvGraphicFramePr>
        <p:xfrm>
          <a:off x="1639824" y="1508760"/>
          <a:ext cx="8912352" cy="3840480"/>
        </p:xfrm>
        <a:graphic>
          <a:graphicData uri="http://schemas.openxmlformats.org/drawingml/2006/table">
            <a:tbl>
              <a:tblPr firstRow="1" bandRow="1">
                <a:tableStyleId>{5C22544A-7EE6-4342-B048-85BDC9FD1C3A}</a:tableStyleId>
              </a:tblPr>
              <a:tblGrid>
                <a:gridCol w="2632053">
                  <a:extLst>
                    <a:ext uri="{9D8B030D-6E8A-4147-A177-3AD203B41FA5}">
                      <a16:colId xmlns:a16="http://schemas.microsoft.com/office/drawing/2014/main" val="20000"/>
                    </a:ext>
                  </a:extLst>
                </a:gridCol>
                <a:gridCol w="6280299">
                  <a:extLst>
                    <a:ext uri="{9D8B030D-6E8A-4147-A177-3AD203B41FA5}">
                      <a16:colId xmlns:a16="http://schemas.microsoft.com/office/drawing/2014/main" val="20001"/>
                    </a:ext>
                  </a:extLst>
                </a:gridCol>
              </a:tblGrid>
              <a:tr h="230397">
                <a:tc>
                  <a:txBody>
                    <a:bodyPr/>
                    <a:lstStyle/>
                    <a:p>
                      <a:r>
                        <a:rPr lang="en-US" sz="1200" smtClean="0"/>
                        <a:t>Name</a:t>
                      </a:r>
                      <a:endParaRPr lang="en-US" sz="1200"/>
                    </a:p>
                  </a:txBody>
                  <a:tcPr/>
                </a:tc>
                <a:tc>
                  <a:txBody>
                    <a:bodyPr/>
                    <a:lstStyle/>
                    <a:p>
                      <a:r>
                        <a:rPr lang="en-US" sz="1200" smtClean="0"/>
                        <a:t>Purpose</a:t>
                      </a:r>
                    </a:p>
                  </a:txBody>
                  <a:tcPr/>
                </a:tc>
                <a:extLst>
                  <a:ext uri="{0D108BD9-81ED-4DB2-BD59-A6C34878D82A}">
                    <a16:rowId xmlns:a16="http://schemas.microsoft.com/office/drawing/2014/main" val="10000"/>
                  </a:ext>
                </a:extLst>
              </a:tr>
              <a:tr h="230397">
                <a:tc>
                  <a:txBody>
                    <a:bodyPr/>
                    <a:lstStyle/>
                    <a:p>
                      <a:r>
                        <a:rPr lang="en-US" sz="1200" smtClean="0"/>
                        <a:t>Check4MissingData</a:t>
                      </a:r>
                      <a:endParaRPr lang="en-US" sz="1200"/>
                    </a:p>
                  </a:txBody>
                  <a:tcPr/>
                </a:tc>
                <a:tc>
                  <a:txBody>
                    <a:bodyPr/>
                    <a:lstStyle/>
                    <a:p>
                      <a:r>
                        <a:rPr lang="en-US" sz="1200" smtClean="0"/>
                        <a:t>Validates framesynch file against key file info.</a:t>
                      </a:r>
                      <a:endParaRPr lang="en-US" sz="1200"/>
                    </a:p>
                  </a:txBody>
                  <a:tcPr/>
                </a:tc>
                <a:extLst>
                  <a:ext uri="{0D108BD9-81ED-4DB2-BD59-A6C34878D82A}">
                    <a16:rowId xmlns:a16="http://schemas.microsoft.com/office/drawing/2014/main" val="10001"/>
                  </a:ext>
                </a:extLst>
              </a:tr>
              <a:tr h="230397">
                <a:tc>
                  <a:txBody>
                    <a:bodyPr/>
                    <a:lstStyle/>
                    <a:p>
                      <a:r>
                        <a:rPr lang="en-US" sz="1200" smtClean="0"/>
                        <a:t>Crop2Synch</a:t>
                      </a:r>
                      <a:endParaRPr lang="en-US" sz="1200"/>
                    </a:p>
                  </a:txBody>
                  <a:tcPr/>
                </a:tc>
                <a:tc>
                  <a:txBody>
                    <a:bodyPr/>
                    <a:lstStyle/>
                    <a:p>
                      <a:r>
                        <a:rPr lang="en-US" sz="1200" smtClean="0"/>
                        <a:t>Crops data to synch points.</a:t>
                      </a:r>
                      <a:endParaRPr lang="en-US" sz="1200"/>
                    </a:p>
                  </a:txBody>
                  <a:tcPr/>
                </a:tc>
                <a:extLst>
                  <a:ext uri="{0D108BD9-81ED-4DB2-BD59-A6C34878D82A}">
                    <a16:rowId xmlns:a16="http://schemas.microsoft.com/office/drawing/2014/main" val="10002"/>
                  </a:ext>
                </a:extLst>
              </a:tr>
              <a:tr h="230397">
                <a:tc>
                  <a:txBody>
                    <a:bodyPr/>
                    <a:lstStyle/>
                    <a:p>
                      <a:r>
                        <a:rPr lang="en-US" sz="1200" smtClean="0"/>
                        <a:t>converter_data</a:t>
                      </a:r>
                      <a:endParaRPr lang="en-US" sz="1200"/>
                    </a:p>
                  </a:txBody>
                  <a:tcPr/>
                </a:tc>
                <a:tc>
                  <a:txBody>
                    <a:bodyPr/>
                    <a:lstStyle/>
                    <a:p>
                      <a:r>
                        <a:rPr lang="en-US" sz="1200" smtClean="0"/>
                        <a:t>Reshapes data from ND1 to ND2 format.</a:t>
                      </a:r>
                      <a:endParaRPr lang="en-US" sz="1200"/>
                    </a:p>
                  </a:txBody>
                  <a:tcPr/>
                </a:tc>
                <a:extLst>
                  <a:ext uri="{0D108BD9-81ED-4DB2-BD59-A6C34878D82A}">
                    <a16:rowId xmlns:a16="http://schemas.microsoft.com/office/drawing/2014/main" val="10003"/>
                  </a:ext>
                </a:extLst>
              </a:tr>
              <a:tr h="230397">
                <a:tc>
                  <a:txBody>
                    <a:bodyPr/>
                    <a:lstStyle/>
                    <a:p>
                      <a:r>
                        <a:rPr lang="en-US" sz="1200" smtClean="0"/>
                        <a:t>converter_HOMER_to_ND2</a:t>
                      </a:r>
                      <a:endParaRPr lang="en-US" sz="1200"/>
                    </a:p>
                  </a:txBody>
                  <a:tcPr/>
                </a:tc>
                <a:tc>
                  <a:txBody>
                    <a:bodyPr/>
                    <a:lstStyle/>
                    <a:p>
                      <a:r>
                        <a:rPr lang="en-US" sz="1200" smtClean="0"/>
                        <a:t>Converts workspace from HOMER to ND2.</a:t>
                      </a:r>
                    </a:p>
                  </a:txBody>
                  <a:tcPr/>
                </a:tc>
                <a:extLst>
                  <a:ext uri="{0D108BD9-81ED-4DB2-BD59-A6C34878D82A}">
                    <a16:rowId xmlns:a16="http://schemas.microsoft.com/office/drawing/2014/main" val="10004"/>
                  </a:ext>
                </a:extLst>
              </a:tr>
              <a:tr h="230397">
                <a:tc>
                  <a:txBody>
                    <a:bodyPr/>
                    <a:lstStyle/>
                    <a:p>
                      <a:r>
                        <a:rPr lang="en-US" sz="1200" smtClean="0"/>
                        <a:t>converter_info</a:t>
                      </a:r>
                      <a:endParaRPr lang="en-US" sz="1200"/>
                    </a:p>
                  </a:txBody>
                  <a:tcPr/>
                </a:tc>
                <a:tc>
                  <a:txBody>
                    <a:bodyPr/>
                    <a:lstStyle/>
                    <a:p>
                      <a:r>
                        <a:rPr lang="en-US" sz="1200" smtClean="0"/>
                        <a:t>Converts the ND1 info structure to ND2 format.</a:t>
                      </a:r>
                      <a:endParaRPr lang="en-US" sz="1200"/>
                    </a:p>
                  </a:txBody>
                  <a:tcPr/>
                </a:tc>
                <a:extLst>
                  <a:ext uri="{0D108BD9-81ED-4DB2-BD59-A6C34878D82A}">
                    <a16:rowId xmlns:a16="http://schemas.microsoft.com/office/drawing/2014/main" val="10005"/>
                  </a:ext>
                </a:extLst>
              </a:tr>
              <a:tr h="230397">
                <a:tc>
                  <a:txBody>
                    <a:bodyPr/>
                    <a:lstStyle/>
                    <a:p>
                      <a:r>
                        <a:rPr lang="en-US" sz="1200" smtClean="0"/>
                        <a:t>converter_ND1_to_ND2</a:t>
                      </a:r>
                      <a:endParaRPr lang="en-US" sz="1200"/>
                    </a:p>
                  </a:txBody>
                  <a:tcPr/>
                </a:tc>
                <a:tc>
                  <a:txBody>
                    <a:bodyPr/>
                    <a:lstStyle/>
                    <a:p>
                      <a:r>
                        <a:rPr lang="en-US" sz="1200" smtClean="0"/>
                        <a:t>Converts both data and info from ND1 format to ND2.</a:t>
                      </a:r>
                    </a:p>
                  </a:txBody>
                  <a:tcPr/>
                </a:tc>
                <a:extLst>
                  <a:ext uri="{0D108BD9-81ED-4DB2-BD59-A6C34878D82A}">
                    <a16:rowId xmlns:a16="http://schemas.microsoft.com/office/drawing/2014/main" val="10006"/>
                  </a:ext>
                </a:extLst>
              </a:tr>
              <a:tr h="230397">
                <a:tc>
                  <a:txBody>
                    <a:bodyPr/>
                    <a:lstStyle/>
                    <a:p>
                      <a:r>
                        <a:rPr lang="en-US" sz="1200" smtClean="0"/>
                        <a:t>converter_ND2_to_HOMER</a:t>
                      </a:r>
                    </a:p>
                  </a:txBody>
                  <a:tcPr/>
                </a:tc>
                <a:tc>
                  <a:txBody>
                    <a:bodyPr/>
                    <a:lstStyle/>
                    <a:p>
                      <a:r>
                        <a:rPr lang="en-US" sz="1200" smtClean="0"/>
                        <a:t>Converts workspace from ND2 to HOMER.</a:t>
                      </a:r>
                    </a:p>
                  </a:txBody>
                  <a:tcPr/>
                </a:tc>
                <a:extLst>
                  <a:ext uri="{0D108BD9-81ED-4DB2-BD59-A6C34878D82A}">
                    <a16:rowId xmlns:a16="http://schemas.microsoft.com/office/drawing/2014/main" val="10007"/>
                  </a:ext>
                </a:extLst>
              </a:tr>
              <a:tr h="230397">
                <a:tc>
                  <a:txBody>
                    <a:bodyPr/>
                    <a:lstStyle/>
                    <a:p>
                      <a:r>
                        <a:rPr lang="en-US" sz="1200" smtClean="0"/>
                        <a:t>converter_ND2_to_ND1</a:t>
                      </a:r>
                      <a:endParaRPr lang="en-US" sz="1200"/>
                    </a:p>
                  </a:txBody>
                  <a:tcPr/>
                </a:tc>
                <a:tc>
                  <a:txBody>
                    <a:bodyPr/>
                    <a:lstStyle/>
                    <a:p>
                      <a:r>
                        <a:rPr lang="en-US" sz="1200" smtClean="0"/>
                        <a:t>Converts both</a:t>
                      </a:r>
                      <a:r>
                        <a:rPr lang="en-US" sz="1200" baseline="0" smtClean="0"/>
                        <a:t> data and info from ND2 format to ND1.</a:t>
                      </a:r>
                      <a:endParaRPr lang="en-US" sz="1200" dirty="0"/>
                    </a:p>
                  </a:txBody>
                  <a:tcPr/>
                </a:tc>
                <a:extLst>
                  <a:ext uri="{0D108BD9-81ED-4DB2-BD59-A6C34878D82A}">
                    <a16:rowId xmlns:a16="http://schemas.microsoft.com/office/drawing/2014/main" val="10008"/>
                  </a:ext>
                </a:extLst>
              </a:tr>
              <a:tr h="230397">
                <a:tc>
                  <a:txBody>
                    <a:bodyPr/>
                    <a:lstStyle/>
                    <a:p>
                      <a:r>
                        <a:rPr lang="en-US" sz="1200" smtClean="0"/>
                        <a:t>Crop2Synch</a:t>
                      </a:r>
                      <a:endParaRPr lang="en-US" sz="1200"/>
                    </a:p>
                  </a:txBody>
                  <a:tcPr/>
                </a:tc>
                <a:tc>
                  <a:txBody>
                    <a:bodyPr/>
                    <a:lstStyle/>
                    <a:p>
                      <a:r>
                        <a:rPr lang="en-US" sz="1200" smtClean="0"/>
                        <a:t>Crops data to synch points.</a:t>
                      </a:r>
                    </a:p>
                  </a:txBody>
                  <a:tcPr/>
                </a:tc>
                <a:extLst>
                  <a:ext uri="{0D108BD9-81ED-4DB2-BD59-A6C34878D82A}">
                    <a16:rowId xmlns:a16="http://schemas.microsoft.com/office/drawing/2014/main" val="10009"/>
                  </a:ext>
                </a:extLst>
              </a:tr>
              <a:tr h="230397">
                <a:tc>
                  <a:txBody>
                    <a:bodyPr/>
                    <a:lstStyle/>
                    <a:p>
                      <a:r>
                        <a:rPr lang="en-US" sz="1200" kern="1200" smtClean="0">
                          <a:solidFill>
                            <a:schemeClr val="dk1"/>
                          </a:solidFill>
                          <a:latin typeface="+mn-lt"/>
                          <a:ea typeface="+mn-ea"/>
                          <a:cs typeface="+mn-cs"/>
                        </a:rPr>
                        <a:t>InterpretStimSynch</a:t>
                      </a:r>
                      <a:endParaRPr lang="en-US" sz="1200" kern="1200">
                        <a:solidFill>
                          <a:schemeClr val="dk1"/>
                        </a:solidFill>
                        <a:latin typeface="+mn-lt"/>
                        <a:ea typeface="+mn-ea"/>
                        <a:cs typeface="+mn-cs"/>
                      </a:endParaRPr>
                    </a:p>
                  </a:txBody>
                  <a:tcPr/>
                </a:tc>
                <a:tc>
                  <a:txBody>
                    <a:bodyPr/>
                    <a:lstStyle/>
                    <a:p>
                      <a:r>
                        <a:rPr lang="en-US" sz="1200" smtClean="0"/>
                        <a:t>Reads stimulus from frame synch file.</a:t>
                      </a:r>
                      <a:endParaRPr lang="en-US" sz="1200" dirty="0"/>
                    </a:p>
                  </a:txBody>
                  <a:tcPr/>
                </a:tc>
                <a:extLst>
                  <a:ext uri="{0D108BD9-81ED-4DB2-BD59-A6C34878D82A}">
                    <a16:rowId xmlns:a16="http://schemas.microsoft.com/office/drawing/2014/main" val="10010"/>
                  </a:ext>
                </a:extLst>
              </a:tr>
              <a:tr h="230397">
                <a:tc>
                  <a:txBody>
                    <a:bodyPr/>
                    <a:lstStyle/>
                    <a:p>
                      <a:r>
                        <a:rPr lang="en-US" sz="1200" smtClean="0"/>
                        <a:t>InterpretSynchBeeps</a:t>
                      </a:r>
                      <a:endParaRPr lang="en-US" sz="1200"/>
                    </a:p>
                  </a:txBody>
                  <a:tcPr/>
                </a:tc>
                <a:tc>
                  <a:txBody>
                    <a:bodyPr/>
                    <a:lstStyle/>
                    <a:p>
                      <a:r>
                        <a:rPr lang="en-US" sz="1200" smtClean="0"/>
                        <a:t>Automated synch file analysis.</a:t>
                      </a:r>
                      <a:endParaRPr lang="en-US" sz="1200" dirty="0"/>
                    </a:p>
                  </a:txBody>
                  <a:tcPr/>
                </a:tc>
                <a:extLst>
                  <a:ext uri="{0D108BD9-81ED-4DB2-BD59-A6C34878D82A}">
                    <a16:rowId xmlns:a16="http://schemas.microsoft.com/office/drawing/2014/main" val="10011"/>
                  </a:ext>
                </a:extLst>
              </a:tr>
              <a:tr h="230397">
                <a:tc>
                  <a:txBody>
                    <a:bodyPr/>
                    <a:lstStyle/>
                    <a:p>
                      <a:r>
                        <a:rPr lang="en-US" sz="1200" smtClean="0"/>
                        <a:t>Load_AcqDecode_Data</a:t>
                      </a:r>
                      <a:endParaRPr lang="en-US" sz="1200"/>
                    </a:p>
                  </a:txBody>
                  <a:tcPr/>
                </a:tc>
                <a:tc>
                  <a:txBody>
                    <a:bodyPr/>
                    <a:lstStyle/>
                    <a:p>
                      <a:r>
                        <a:rPr lang="en-US" sz="1200" smtClean="0"/>
                        <a:t>Loads a single AcqDecode file.</a:t>
                      </a:r>
                    </a:p>
                  </a:txBody>
                  <a:tcPr/>
                </a:tc>
                <a:extLst>
                  <a:ext uri="{0D108BD9-81ED-4DB2-BD59-A6C34878D82A}">
                    <a16:rowId xmlns:a16="http://schemas.microsoft.com/office/drawing/2014/main" val="10012"/>
                  </a:ext>
                </a:extLst>
              </a:tr>
              <a:tr h="230397">
                <a:tc>
                  <a:txBody>
                    <a:bodyPr/>
                    <a:lstStyle/>
                    <a:p>
                      <a:r>
                        <a:rPr lang="en-US" sz="1200" smtClean="0"/>
                        <a:t>Load_HOMER</a:t>
                      </a:r>
                      <a:endParaRPr lang="en-US" sz="1200"/>
                    </a:p>
                  </a:txBody>
                  <a:tcPr/>
                </a:tc>
                <a:tc>
                  <a:txBody>
                    <a:bodyPr/>
                    <a:lstStyle/>
                    <a:p>
                      <a:r>
                        <a:rPr lang="en-US" sz="1200" smtClean="0"/>
                        <a:t>Converts and loads a HOMER2 ".nirs" file into ND2.</a:t>
                      </a: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197620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File IO (2)</a:t>
            </a:r>
            <a:endParaRPr lang="en-US"/>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1981949229"/>
              </p:ext>
            </p:extLst>
          </p:nvPr>
        </p:nvGraphicFramePr>
        <p:xfrm>
          <a:off x="1639824" y="1645920"/>
          <a:ext cx="8912352" cy="3566160"/>
        </p:xfrm>
        <a:graphic>
          <a:graphicData uri="http://schemas.openxmlformats.org/drawingml/2006/table">
            <a:tbl>
              <a:tblPr firstRow="1" bandRow="1">
                <a:tableStyleId>{5C22544A-7EE6-4342-B048-85BDC9FD1C3A}</a:tableStyleId>
              </a:tblPr>
              <a:tblGrid>
                <a:gridCol w="2632053">
                  <a:extLst>
                    <a:ext uri="{9D8B030D-6E8A-4147-A177-3AD203B41FA5}">
                      <a16:colId xmlns:a16="http://schemas.microsoft.com/office/drawing/2014/main" val="20000"/>
                    </a:ext>
                  </a:extLst>
                </a:gridCol>
                <a:gridCol w="6280299">
                  <a:extLst>
                    <a:ext uri="{9D8B030D-6E8A-4147-A177-3AD203B41FA5}">
                      <a16:colId xmlns:a16="http://schemas.microsoft.com/office/drawing/2014/main" val="20001"/>
                    </a:ext>
                  </a:extLst>
                </a:gridCol>
              </a:tblGrid>
              <a:tr h="230397">
                <a:tc>
                  <a:txBody>
                    <a:bodyPr/>
                    <a:lstStyle/>
                    <a:p>
                      <a:r>
                        <a:rPr lang="en-US" sz="1200" smtClean="0"/>
                        <a:t>Name</a:t>
                      </a:r>
                      <a:endParaRPr lang="en-US" sz="1200"/>
                    </a:p>
                  </a:txBody>
                  <a:tcPr/>
                </a:tc>
                <a:tc>
                  <a:txBody>
                    <a:bodyPr/>
                    <a:lstStyle/>
                    <a:p>
                      <a:r>
                        <a:rPr lang="en-US" sz="1200" smtClean="0"/>
                        <a:t>Purpose</a:t>
                      </a:r>
                    </a:p>
                  </a:txBody>
                  <a:tcPr/>
                </a:tc>
                <a:extLst>
                  <a:ext uri="{0D108BD9-81ED-4DB2-BD59-A6C34878D82A}">
                    <a16:rowId xmlns:a16="http://schemas.microsoft.com/office/drawing/2014/main" val="10000"/>
                  </a:ext>
                </a:extLst>
              </a:tr>
              <a:tr h="230397">
                <a:tc>
                  <a:txBody>
                    <a:bodyPr/>
                    <a:lstStyle/>
                    <a:p>
                      <a:r>
                        <a:rPr lang="en-US" sz="1200" smtClean="0"/>
                        <a:t>LoadMulti_AcqDecode_Data</a:t>
                      </a:r>
                      <a:endParaRPr lang="en-US" sz="1200"/>
                    </a:p>
                  </a:txBody>
                  <a:tcPr/>
                </a:tc>
                <a:tc>
                  <a:txBody>
                    <a:bodyPr/>
                    <a:lstStyle/>
                    <a:p>
                      <a:r>
                        <a:rPr lang="en-US" sz="1200" smtClean="0"/>
                        <a:t>Loads and combines data from multiple AcqDecode files for a single scan.</a:t>
                      </a:r>
                    </a:p>
                  </a:txBody>
                  <a:tcPr/>
                </a:tc>
                <a:extLst>
                  <a:ext uri="{0D108BD9-81ED-4DB2-BD59-A6C34878D82A}">
                    <a16:rowId xmlns:a16="http://schemas.microsoft.com/office/drawing/2014/main" val="10001"/>
                  </a:ext>
                </a:extLst>
              </a:tr>
              <a:tr h="230397">
                <a:tc>
                  <a:txBody>
                    <a:bodyPr/>
                    <a:lstStyle/>
                    <a:p>
                      <a:r>
                        <a:rPr lang="en-US" sz="1200" smtClean="0"/>
                        <a:t>LoadVolumetricData</a:t>
                      </a:r>
                      <a:endParaRPr lang="en-US" sz="1200"/>
                    </a:p>
                  </a:txBody>
                  <a:tcPr/>
                </a:tc>
                <a:tc>
                  <a:txBody>
                    <a:bodyPr/>
                    <a:lstStyle/>
                    <a:p>
                      <a:r>
                        <a:rPr lang="en-US" sz="1200" smtClean="0"/>
                        <a:t>Loads a volumetric data file.</a:t>
                      </a:r>
                      <a:endParaRPr lang="en-US" sz="1200" dirty="0"/>
                    </a:p>
                  </a:txBody>
                  <a:tcPr/>
                </a:tc>
                <a:extLst>
                  <a:ext uri="{0D108BD9-81ED-4DB2-BD59-A6C34878D82A}">
                    <a16:rowId xmlns:a16="http://schemas.microsoft.com/office/drawing/2014/main" val="10002"/>
                  </a:ext>
                </a:extLst>
              </a:tr>
              <a:tr h="230397">
                <a:tc>
                  <a:txBody>
                    <a:bodyPr/>
                    <a:lstStyle/>
                    <a:p>
                      <a:r>
                        <a:rPr lang="en-US" sz="1200" smtClean="0"/>
                        <a:t>Make_NativeSpace_4dfp</a:t>
                      </a:r>
                      <a:endParaRPr lang="en-US" sz="1200"/>
                    </a:p>
                  </a:txBody>
                  <a:tcPr/>
                </a:tc>
                <a:tc>
                  <a:txBody>
                    <a:bodyPr/>
                    <a:lstStyle/>
                    <a:p>
                      <a:r>
                        <a:rPr lang="en-US" sz="1200" smtClean="0"/>
                        <a:t>Calculates native space of incomplete</a:t>
                      </a:r>
                      <a:r>
                        <a:rPr lang="en-US" sz="1200" baseline="0" smtClean="0"/>
                        <a:t> 4dfp header.</a:t>
                      </a:r>
                      <a:endParaRPr lang="en-US" sz="1200"/>
                    </a:p>
                  </a:txBody>
                  <a:tcPr/>
                </a:tc>
                <a:extLst>
                  <a:ext uri="{0D108BD9-81ED-4DB2-BD59-A6C34878D82A}">
                    <a16:rowId xmlns:a16="http://schemas.microsoft.com/office/drawing/2014/main" val="10003"/>
                  </a:ext>
                </a:extLst>
              </a:tr>
              <a:tr h="230397">
                <a:tc>
                  <a:txBody>
                    <a:bodyPr/>
                    <a:lstStyle/>
                    <a:p>
                      <a:r>
                        <a:rPr lang="en-US" sz="1200" smtClean="0"/>
                        <a:t>Read_4dfp_Header</a:t>
                      </a:r>
                      <a:endParaRPr lang="en-US" sz="1200"/>
                    </a:p>
                  </a:txBody>
                  <a:tcPr/>
                </a:tc>
                <a:tc>
                  <a:txBody>
                    <a:bodyPr/>
                    <a:lstStyle/>
                    <a:p>
                      <a:r>
                        <a:rPr lang="en-US" sz="1200" smtClean="0"/>
                        <a:t>Reads the .ifh header of a 4dfp file.</a:t>
                      </a:r>
                    </a:p>
                  </a:txBody>
                  <a:tcPr/>
                </a:tc>
                <a:extLst>
                  <a:ext uri="{0D108BD9-81ED-4DB2-BD59-A6C34878D82A}">
                    <a16:rowId xmlns:a16="http://schemas.microsoft.com/office/drawing/2014/main" val="10004"/>
                  </a:ext>
                </a:extLst>
              </a:tr>
              <a:tr h="230397">
                <a:tc>
                  <a:txBody>
                    <a:bodyPr/>
                    <a:lstStyle/>
                    <a:p>
                      <a:r>
                        <a:rPr lang="en-US" sz="1200" smtClean="0"/>
                        <a:t>Read_AcqDecode_Header</a:t>
                      </a:r>
                      <a:endParaRPr lang="en-US" sz="1200"/>
                    </a:p>
                  </a:txBody>
                  <a:tcPr/>
                </a:tc>
                <a:tc>
                  <a:txBody>
                    <a:bodyPr/>
                    <a:lstStyle/>
                    <a:p>
                      <a:r>
                        <a:rPr lang="en-US" sz="1200" smtClean="0"/>
                        <a:t>Interprets the header of an AcqDecode generated data file.</a:t>
                      </a:r>
                      <a:endParaRPr lang="en-US" sz="1200" dirty="0"/>
                    </a:p>
                  </a:txBody>
                  <a:tcPr/>
                </a:tc>
                <a:extLst>
                  <a:ext uri="{0D108BD9-81ED-4DB2-BD59-A6C34878D82A}">
                    <a16:rowId xmlns:a16="http://schemas.microsoft.com/office/drawing/2014/main" val="10005"/>
                  </a:ext>
                </a:extLst>
              </a:tr>
              <a:tr h="230397">
                <a:tc>
                  <a:txBody>
                    <a:bodyPr/>
                    <a:lstStyle/>
                    <a:p>
                      <a:r>
                        <a:rPr lang="en-US" sz="1200" smtClean="0"/>
                        <a:t>Read_NIFTI_Header</a:t>
                      </a:r>
                      <a:endParaRPr lang="en-US" sz="1200"/>
                    </a:p>
                  </a:txBody>
                  <a:tcPr/>
                </a:tc>
                <a:tc>
                  <a:txBody>
                    <a:bodyPr/>
                    <a:lstStyle/>
                    <a:p>
                      <a:r>
                        <a:rPr lang="en-US" sz="1200" smtClean="0"/>
                        <a:t>Reads a</a:t>
                      </a:r>
                      <a:r>
                        <a:rPr lang="en-US" sz="1200" baseline="0" smtClean="0"/>
                        <a:t> NIFTI file header.</a:t>
                      </a:r>
                      <a:endParaRPr lang="en-US" sz="1200"/>
                    </a:p>
                  </a:txBody>
                  <a:tcPr/>
                </a:tc>
                <a:extLst>
                  <a:ext uri="{0D108BD9-81ED-4DB2-BD59-A6C34878D82A}">
                    <a16:rowId xmlns:a16="http://schemas.microsoft.com/office/drawing/2014/main" val="10006"/>
                  </a:ext>
                </a:extLst>
              </a:tr>
              <a:tr h="230397">
                <a:tc>
                  <a:txBody>
                    <a:bodyPr/>
                    <a:lstStyle/>
                    <a:p>
                      <a:r>
                        <a:rPr lang="en-US" sz="1200" smtClean="0"/>
                        <a:t>ReadAux</a:t>
                      </a:r>
                      <a:endParaRPr lang="en-US" sz="1200"/>
                    </a:p>
                  </a:txBody>
                  <a:tcPr/>
                </a:tc>
                <a:tc>
                  <a:txBody>
                    <a:bodyPr/>
                    <a:lstStyle/>
                    <a:p>
                      <a:r>
                        <a:rPr lang="en-US" sz="1200" smtClean="0"/>
                        <a:t>Reads auxiliary channel files.</a:t>
                      </a:r>
                      <a:endParaRPr lang="en-US" sz="1200" dirty="0"/>
                    </a:p>
                  </a:txBody>
                  <a:tcPr/>
                </a:tc>
                <a:extLst>
                  <a:ext uri="{0D108BD9-81ED-4DB2-BD59-A6C34878D82A}">
                    <a16:rowId xmlns:a16="http://schemas.microsoft.com/office/drawing/2014/main" val="10007"/>
                  </a:ext>
                </a:extLst>
              </a:tr>
              <a:tr h="230397">
                <a:tc>
                  <a:txBody>
                    <a:bodyPr/>
                    <a:lstStyle/>
                    <a:p>
                      <a:r>
                        <a:rPr lang="en-US" sz="1200" smtClean="0"/>
                        <a:t>ReadInfoTxt</a:t>
                      </a:r>
                      <a:endParaRPr lang="en-US" sz="1200"/>
                    </a:p>
                  </a:txBody>
                  <a:tcPr/>
                </a:tc>
                <a:tc>
                  <a:txBody>
                    <a:bodyPr/>
                    <a:lstStyle/>
                    <a:p>
                      <a:r>
                        <a:rPr lang="en-US" sz="1200" baseline="0" smtClean="0"/>
                        <a:t>Reads a key file.</a:t>
                      </a:r>
                    </a:p>
                  </a:txBody>
                  <a:tcPr/>
                </a:tc>
                <a:extLst>
                  <a:ext uri="{0D108BD9-81ED-4DB2-BD59-A6C34878D82A}">
                    <a16:rowId xmlns:a16="http://schemas.microsoft.com/office/drawing/2014/main" val="10008"/>
                  </a:ext>
                </a:extLst>
              </a:tr>
              <a:tr h="230397">
                <a:tc>
                  <a:txBody>
                    <a:bodyPr/>
                    <a:lstStyle/>
                    <a:p>
                      <a:r>
                        <a:rPr lang="en-US" sz="1200" smtClean="0"/>
                        <a:t>Save_HOMER</a:t>
                      </a:r>
                      <a:endParaRPr lang="en-US" sz="1200"/>
                    </a:p>
                  </a:txBody>
                  <a:tcPr/>
                </a:tc>
                <a:tc>
                  <a:txBody>
                    <a:bodyPr/>
                    <a:lstStyle/>
                    <a:p>
                      <a:r>
                        <a:rPr lang="en-US" sz="1200" smtClean="0"/>
                        <a:t>Converts an ND2 workspace to HOMER2 ".nirs" format to save.</a:t>
                      </a:r>
                    </a:p>
                  </a:txBody>
                  <a:tcPr/>
                </a:tc>
                <a:extLst>
                  <a:ext uri="{0D108BD9-81ED-4DB2-BD59-A6C34878D82A}">
                    <a16:rowId xmlns:a16="http://schemas.microsoft.com/office/drawing/2014/main" val="10009"/>
                  </a:ext>
                </a:extLst>
              </a:tr>
              <a:tr h="230397">
                <a:tc>
                  <a:txBody>
                    <a:bodyPr/>
                    <a:lstStyle/>
                    <a:p>
                      <a:r>
                        <a:rPr lang="en-US" sz="1200" smtClean="0"/>
                        <a:t>SaveVolumetricData</a:t>
                      </a:r>
                      <a:endParaRPr lang="en-US" sz="1200"/>
                    </a:p>
                  </a:txBody>
                  <a:tcPr/>
                </a:tc>
                <a:tc>
                  <a:txBody>
                    <a:bodyPr/>
                    <a:lstStyle/>
                    <a:p>
                      <a:r>
                        <a:rPr lang="en-US" sz="1200" smtClean="0"/>
                        <a:t>Saves volumetric data in supported</a:t>
                      </a:r>
                      <a:r>
                        <a:rPr lang="en-US" sz="1200" baseline="0" smtClean="0"/>
                        <a:t> formats.</a:t>
                      </a:r>
                      <a:endParaRPr lang="en-US" sz="1200"/>
                    </a:p>
                  </a:txBody>
                  <a:tcPr/>
                </a:tc>
                <a:extLst>
                  <a:ext uri="{0D108BD9-81ED-4DB2-BD59-A6C34878D82A}">
                    <a16:rowId xmlns:a16="http://schemas.microsoft.com/office/drawing/2014/main" val="10010"/>
                  </a:ext>
                </a:extLst>
              </a:tr>
              <a:tr h="230397">
                <a:tc>
                  <a:txBody>
                    <a:bodyPr/>
                    <a:lstStyle/>
                    <a:p>
                      <a:r>
                        <a:rPr lang="en-US" sz="1200" smtClean="0"/>
                        <a:t>Write_4dfp_Header</a:t>
                      </a:r>
                      <a:endParaRPr lang="en-US" sz="1200"/>
                    </a:p>
                  </a:txBody>
                  <a:tcPr/>
                </a:tc>
                <a:tc>
                  <a:txBody>
                    <a:bodyPr/>
                    <a:lstStyle/>
                    <a:p>
                      <a:r>
                        <a:rPr lang="en-US" sz="1200" smtClean="0"/>
                        <a:t>Writes a 4dfp</a:t>
                      </a:r>
                      <a:r>
                        <a:rPr lang="en-US" sz="1200" baseline="0" smtClean="0"/>
                        <a:t> header.</a:t>
                      </a:r>
                      <a:endParaRPr lang="en-US" sz="1200"/>
                    </a:p>
                  </a:txBody>
                  <a:tcPr/>
                </a:tc>
                <a:extLst>
                  <a:ext uri="{0D108BD9-81ED-4DB2-BD59-A6C34878D82A}">
                    <a16:rowId xmlns:a16="http://schemas.microsoft.com/office/drawing/2014/main" val="10011"/>
                  </a:ext>
                </a:extLst>
              </a:tr>
              <a:tr h="230397">
                <a:tc>
                  <a:txBody>
                    <a:bodyPr/>
                    <a:lstStyle/>
                    <a:p>
                      <a:r>
                        <a:rPr lang="en-US" sz="1200" smtClean="0"/>
                        <a:t>Write_NIFTI</a:t>
                      </a:r>
                      <a:endParaRPr lang="en-US" sz="1200"/>
                    </a:p>
                  </a:txBody>
                  <a:tcPr/>
                </a:tc>
                <a:tc>
                  <a:txBody>
                    <a:bodyPr/>
                    <a:lstStyle/>
                    <a:p>
                      <a:r>
                        <a:rPr lang="en-US" sz="1200" smtClean="0"/>
                        <a:t>Prepares</a:t>
                      </a:r>
                      <a:r>
                        <a:rPr lang="en-US" sz="1200" baseline="0" smtClean="0"/>
                        <a:t> a "nii" structure to be written to file.</a:t>
                      </a:r>
                      <a:endParaRPr lang="en-US" sz="120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6261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GUIs</a:t>
            </a:r>
            <a:endParaRPr lang="en-US"/>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4017484860"/>
              </p:ext>
            </p:extLst>
          </p:nvPr>
        </p:nvGraphicFramePr>
        <p:xfrm>
          <a:off x="1639824" y="2915920"/>
          <a:ext cx="8912352" cy="1097280"/>
        </p:xfrm>
        <a:graphic>
          <a:graphicData uri="http://schemas.openxmlformats.org/drawingml/2006/table">
            <a:tbl>
              <a:tblPr firstRow="1" bandRow="1">
                <a:tableStyleId>{5C22544A-7EE6-4342-B048-85BDC9FD1C3A}</a:tableStyleId>
              </a:tblPr>
              <a:tblGrid>
                <a:gridCol w="2632053">
                  <a:extLst>
                    <a:ext uri="{9D8B030D-6E8A-4147-A177-3AD203B41FA5}">
                      <a16:colId xmlns:a16="http://schemas.microsoft.com/office/drawing/2014/main" val="20000"/>
                    </a:ext>
                  </a:extLst>
                </a:gridCol>
                <a:gridCol w="6280299">
                  <a:extLst>
                    <a:ext uri="{9D8B030D-6E8A-4147-A177-3AD203B41FA5}">
                      <a16:colId xmlns:a16="http://schemas.microsoft.com/office/drawing/2014/main" val="20001"/>
                    </a:ext>
                  </a:extLst>
                </a:gridCol>
              </a:tblGrid>
              <a:tr h="230397">
                <a:tc>
                  <a:txBody>
                    <a:bodyPr/>
                    <a:lstStyle/>
                    <a:p>
                      <a:r>
                        <a:rPr lang="en-US" sz="1200" smtClean="0"/>
                        <a:t>Name</a:t>
                      </a:r>
                      <a:endParaRPr lang="en-US" sz="1200"/>
                    </a:p>
                  </a:txBody>
                  <a:tcPr/>
                </a:tc>
                <a:tc>
                  <a:txBody>
                    <a:bodyPr/>
                    <a:lstStyle/>
                    <a:p>
                      <a:r>
                        <a:rPr lang="en-US" sz="1200" smtClean="0"/>
                        <a:t>Purpose</a:t>
                      </a:r>
                    </a:p>
                  </a:txBody>
                  <a:tcPr/>
                </a:tc>
                <a:extLst>
                  <a:ext uri="{0D108BD9-81ED-4DB2-BD59-A6C34878D82A}">
                    <a16:rowId xmlns:a16="http://schemas.microsoft.com/office/drawing/2014/main" val="10000"/>
                  </a:ext>
                </a:extLst>
              </a:tr>
              <a:tr h="230397">
                <a:tc>
                  <a:txBody>
                    <a:bodyPr/>
                    <a:lstStyle/>
                    <a:p>
                      <a:r>
                        <a:rPr lang="en-US" sz="1200" smtClean="0"/>
                        <a:t>Cap_Fitter</a:t>
                      </a:r>
                      <a:endParaRPr lang="en-US" sz="1200"/>
                    </a:p>
                  </a:txBody>
                  <a:tcPr/>
                </a:tc>
                <a:tc>
                  <a:txBody>
                    <a:bodyPr/>
                    <a:lstStyle/>
                    <a:p>
                      <a:r>
                        <a:rPr lang="en-US" sz="1200" smtClean="0"/>
                        <a:t>A GUI to display and orient the cap grid onto the head mesh.</a:t>
                      </a:r>
                    </a:p>
                  </a:txBody>
                  <a:tcPr/>
                </a:tc>
                <a:extLst>
                  <a:ext uri="{0D108BD9-81ED-4DB2-BD59-A6C34878D82A}">
                    <a16:rowId xmlns:a16="http://schemas.microsoft.com/office/drawing/2014/main" val="10001"/>
                  </a:ext>
                </a:extLst>
              </a:tr>
              <a:tr h="230397">
                <a:tc>
                  <a:txBody>
                    <a:bodyPr/>
                    <a:lstStyle/>
                    <a:p>
                      <a:r>
                        <a:rPr lang="en-US" sz="1200" smtClean="0"/>
                        <a:t>operate_optodes</a:t>
                      </a:r>
                      <a:endParaRPr lang="en-US" sz="1200"/>
                    </a:p>
                  </a:txBody>
                  <a:tcPr/>
                </a:tc>
                <a:tc>
                  <a:txBody>
                    <a:bodyPr/>
                    <a:lstStyle/>
                    <a:p>
                      <a:r>
                        <a:rPr lang="en-US" sz="1200" smtClean="0"/>
                        <a:t>Performs the Cap_Fitter operations on a cap grid.</a:t>
                      </a:r>
                      <a:endParaRPr lang="en-US" sz="1200" dirty="0"/>
                    </a:p>
                  </a:txBody>
                  <a:tcPr/>
                </a:tc>
                <a:extLst>
                  <a:ext uri="{0D108BD9-81ED-4DB2-BD59-A6C34878D82A}">
                    <a16:rowId xmlns:a16="http://schemas.microsoft.com/office/drawing/2014/main" val="10002"/>
                  </a:ext>
                </a:extLst>
              </a:tr>
              <a:tr h="230397">
                <a:tc>
                  <a:txBody>
                    <a:bodyPr/>
                    <a:lstStyle/>
                    <a:p>
                      <a:r>
                        <a:rPr lang="en-US" sz="1200" smtClean="0"/>
                        <a:t>springfit_optodes</a:t>
                      </a:r>
                    </a:p>
                  </a:txBody>
                  <a:tcPr/>
                </a:tc>
                <a:tc>
                  <a:txBody>
                    <a:bodyPr/>
                    <a:lstStyle/>
                    <a:p>
                      <a:r>
                        <a:rPr lang="en-US" sz="1200" smtClean="0"/>
                        <a:t>Applies a spring fit calculation to placing optodes on the head.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2150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Reconstruction</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02753545"/>
              </p:ext>
            </p:extLst>
          </p:nvPr>
        </p:nvGraphicFramePr>
        <p:xfrm>
          <a:off x="1639824" y="3116580"/>
          <a:ext cx="8912352" cy="1524000"/>
        </p:xfrm>
        <a:graphic>
          <a:graphicData uri="http://schemas.openxmlformats.org/drawingml/2006/table">
            <a:tbl>
              <a:tblPr firstRow="1" bandRow="1">
                <a:tableStyleId>{5C22544A-7EE6-4342-B048-85BDC9FD1C3A}</a:tableStyleId>
              </a:tblPr>
              <a:tblGrid>
                <a:gridCol w="2632053">
                  <a:extLst>
                    <a:ext uri="{9D8B030D-6E8A-4147-A177-3AD203B41FA5}">
                      <a16:colId xmlns:a16="http://schemas.microsoft.com/office/drawing/2014/main" val="20000"/>
                    </a:ext>
                  </a:extLst>
                </a:gridCol>
                <a:gridCol w="6280299">
                  <a:extLst>
                    <a:ext uri="{9D8B030D-6E8A-4147-A177-3AD203B41FA5}">
                      <a16:colId xmlns:a16="http://schemas.microsoft.com/office/drawing/2014/main" val="20001"/>
                    </a:ext>
                  </a:extLst>
                </a:gridCol>
              </a:tblGrid>
              <a:tr h="230397">
                <a:tc>
                  <a:txBody>
                    <a:bodyPr/>
                    <a:lstStyle/>
                    <a:p>
                      <a:r>
                        <a:rPr lang="en-US" sz="1400" smtClean="0"/>
                        <a:t>Name</a:t>
                      </a:r>
                      <a:endParaRPr lang="en-US" sz="1400"/>
                    </a:p>
                  </a:txBody>
                  <a:tcPr/>
                </a:tc>
                <a:tc>
                  <a:txBody>
                    <a:bodyPr/>
                    <a:lstStyle/>
                    <a:p>
                      <a:r>
                        <a:rPr lang="en-US" sz="1400" smtClean="0"/>
                        <a:t>Purpose</a:t>
                      </a:r>
                    </a:p>
                  </a:txBody>
                  <a:tcPr/>
                </a:tc>
                <a:extLst>
                  <a:ext uri="{0D108BD9-81ED-4DB2-BD59-A6C34878D82A}">
                    <a16:rowId xmlns:a16="http://schemas.microsoft.com/office/drawing/2014/main" val="10000"/>
                  </a:ext>
                </a:extLst>
              </a:tr>
              <a:tr h="230397">
                <a:tc>
                  <a:txBody>
                    <a:bodyPr/>
                    <a:lstStyle/>
                    <a:p>
                      <a:r>
                        <a:rPr lang="en-US" sz="1400" smtClean="0"/>
                        <a:t>reconstruct_img</a:t>
                      </a:r>
                      <a:endParaRPr lang="en-US" sz="1400"/>
                    </a:p>
                  </a:txBody>
                  <a:tcPr/>
                </a:tc>
                <a:tc>
                  <a:txBody>
                    <a:bodyPr/>
                    <a:lstStyle/>
                    <a:p>
                      <a:r>
                        <a:rPr lang="en-US" sz="1400" smtClean="0"/>
                        <a:t>Performs image reconstruction by wavelength using</a:t>
                      </a:r>
                      <a:r>
                        <a:rPr lang="en-US" sz="1400" baseline="0" smtClean="0"/>
                        <a:t> i</a:t>
                      </a:r>
                      <a:r>
                        <a:rPr lang="en-US" sz="1400" smtClean="0"/>
                        <a:t>nverted A-matrix.</a:t>
                      </a:r>
                      <a:endParaRPr lang="en-US" sz="1400"/>
                    </a:p>
                  </a:txBody>
                  <a:tcPr/>
                </a:tc>
                <a:extLst>
                  <a:ext uri="{0D108BD9-81ED-4DB2-BD59-A6C34878D82A}">
                    <a16:rowId xmlns:a16="http://schemas.microsoft.com/office/drawing/2014/main" val="10001"/>
                  </a:ext>
                </a:extLst>
              </a:tr>
              <a:tr h="230397">
                <a:tc>
                  <a:txBody>
                    <a:bodyPr/>
                    <a:lstStyle/>
                    <a:p>
                      <a:r>
                        <a:rPr lang="en-US" sz="1400" smtClean="0"/>
                        <a:t>smooth_Amat</a:t>
                      </a:r>
                      <a:endParaRPr lang="en-US" sz="1400"/>
                    </a:p>
                  </a:txBody>
                  <a:tcPr/>
                </a:tc>
                <a:tc>
                  <a:txBody>
                    <a:bodyPr/>
                    <a:lstStyle/>
                    <a:p>
                      <a:r>
                        <a:rPr lang="en-US" sz="1400" smtClean="0"/>
                        <a:t>Performs Gaussian smoothing on a sensitivity matrix.</a:t>
                      </a:r>
                      <a:endParaRPr lang="en-US" sz="1400"/>
                    </a:p>
                  </a:txBody>
                  <a:tcPr/>
                </a:tc>
                <a:extLst>
                  <a:ext uri="{0D108BD9-81ED-4DB2-BD59-A6C34878D82A}">
                    <a16:rowId xmlns:a16="http://schemas.microsoft.com/office/drawing/2014/main" val="10002"/>
                  </a:ext>
                </a:extLst>
              </a:tr>
              <a:tr h="230397">
                <a:tc>
                  <a:txBody>
                    <a:bodyPr/>
                    <a:lstStyle/>
                    <a:p>
                      <a:r>
                        <a:rPr lang="en-US" sz="1400" smtClean="0"/>
                        <a:t>spectroscopy_img</a:t>
                      </a:r>
                      <a:endParaRPr lang="en-US" sz="1400"/>
                    </a:p>
                  </a:txBody>
                  <a:tcPr/>
                </a:tc>
                <a:tc>
                  <a:txBody>
                    <a:bodyPr/>
                    <a:lstStyle/>
                    <a:p>
                      <a:r>
                        <a:rPr lang="en-US" sz="1400" smtClean="0"/>
                        <a:t>Completes the Beer-Lambert law from a reconstructed image.</a:t>
                      </a:r>
                      <a:endParaRPr lang="en-US" sz="1400"/>
                    </a:p>
                  </a:txBody>
                  <a:tcPr/>
                </a:tc>
                <a:extLst>
                  <a:ext uri="{0D108BD9-81ED-4DB2-BD59-A6C34878D82A}">
                    <a16:rowId xmlns:a16="http://schemas.microsoft.com/office/drawing/2014/main" val="10003"/>
                  </a:ext>
                </a:extLst>
              </a:tr>
              <a:tr h="230397">
                <a:tc>
                  <a:txBody>
                    <a:bodyPr/>
                    <a:lstStyle/>
                    <a:p>
                      <a:r>
                        <a:rPr lang="en-US" sz="1400" smtClean="0"/>
                        <a:t>Tikhonov_invert_Amat</a:t>
                      </a:r>
                      <a:endParaRPr lang="en-US" sz="1400"/>
                    </a:p>
                  </a:txBody>
                  <a:tcPr/>
                </a:tc>
                <a:tc>
                  <a:txBody>
                    <a:bodyPr/>
                    <a:lstStyle/>
                    <a:p>
                      <a:r>
                        <a:rPr lang="en-US" sz="1400" smtClean="0"/>
                        <a:t>Inverts a sensitivity matrix.</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6424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Spatial Transforms</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9300126"/>
              </p:ext>
            </p:extLst>
          </p:nvPr>
        </p:nvGraphicFramePr>
        <p:xfrm>
          <a:off x="1639824" y="3103880"/>
          <a:ext cx="8912352" cy="2133600"/>
        </p:xfrm>
        <a:graphic>
          <a:graphicData uri="http://schemas.openxmlformats.org/drawingml/2006/table">
            <a:tbl>
              <a:tblPr firstRow="1" bandRow="1">
                <a:tableStyleId>{5C22544A-7EE6-4342-B048-85BDC9FD1C3A}</a:tableStyleId>
              </a:tblPr>
              <a:tblGrid>
                <a:gridCol w="2632053">
                  <a:extLst>
                    <a:ext uri="{9D8B030D-6E8A-4147-A177-3AD203B41FA5}">
                      <a16:colId xmlns:a16="http://schemas.microsoft.com/office/drawing/2014/main" val="20000"/>
                    </a:ext>
                  </a:extLst>
                </a:gridCol>
                <a:gridCol w="6280299">
                  <a:extLst>
                    <a:ext uri="{9D8B030D-6E8A-4147-A177-3AD203B41FA5}">
                      <a16:colId xmlns:a16="http://schemas.microsoft.com/office/drawing/2014/main" val="20001"/>
                    </a:ext>
                  </a:extLst>
                </a:gridCol>
              </a:tblGrid>
              <a:tr h="230397">
                <a:tc>
                  <a:txBody>
                    <a:bodyPr/>
                    <a:lstStyle/>
                    <a:p>
                      <a:r>
                        <a:rPr lang="en-US" sz="1400" smtClean="0"/>
                        <a:t>Name</a:t>
                      </a:r>
                      <a:endParaRPr lang="en-US" sz="1400"/>
                    </a:p>
                  </a:txBody>
                  <a:tcPr/>
                </a:tc>
                <a:tc>
                  <a:txBody>
                    <a:bodyPr/>
                    <a:lstStyle/>
                    <a:p>
                      <a:r>
                        <a:rPr lang="en-US" sz="1400" smtClean="0"/>
                        <a:t>Purpose</a:t>
                      </a:r>
                    </a:p>
                  </a:txBody>
                  <a:tcPr/>
                </a:tc>
                <a:extLst>
                  <a:ext uri="{0D108BD9-81ED-4DB2-BD59-A6C34878D82A}">
                    <a16:rowId xmlns:a16="http://schemas.microsoft.com/office/drawing/2014/main" val="10000"/>
                  </a:ext>
                </a:extLst>
              </a:tr>
              <a:tr h="230397">
                <a:tc>
                  <a:txBody>
                    <a:bodyPr/>
                    <a:lstStyle/>
                    <a:p>
                      <a:r>
                        <a:rPr lang="en-US" sz="1400" smtClean="0"/>
                        <a:t>affine3d_img</a:t>
                      </a:r>
                    </a:p>
                  </a:txBody>
                  <a:tcPr/>
                </a:tc>
                <a:tc>
                  <a:txBody>
                    <a:bodyPr/>
                    <a:lstStyle/>
                    <a:p>
                      <a:r>
                        <a:rPr lang="en-US" sz="1400" smtClean="0"/>
                        <a:t>Transforms a 3D data set</a:t>
                      </a:r>
                      <a:r>
                        <a:rPr lang="en-US" sz="1400" baseline="0" smtClean="0"/>
                        <a:t> to a new space.</a:t>
                      </a:r>
                      <a:endParaRPr lang="en-US" sz="1400"/>
                    </a:p>
                  </a:txBody>
                  <a:tcPr/>
                </a:tc>
                <a:extLst>
                  <a:ext uri="{0D108BD9-81ED-4DB2-BD59-A6C34878D82A}">
                    <a16:rowId xmlns:a16="http://schemas.microsoft.com/office/drawing/2014/main" val="10001"/>
                  </a:ext>
                </a:extLst>
              </a:tr>
              <a:tr h="230397">
                <a:tc>
                  <a:txBody>
                    <a:bodyPr/>
                    <a:lstStyle/>
                    <a:p>
                      <a:r>
                        <a:rPr lang="en-US" sz="1400" smtClean="0"/>
                        <a:t>change_space_coords</a:t>
                      </a:r>
                      <a:endParaRPr lang="en-US" sz="1400"/>
                    </a:p>
                  </a:txBody>
                  <a:tcPr/>
                </a:tc>
                <a:tc>
                  <a:txBody>
                    <a:bodyPr/>
                    <a:lstStyle/>
                    <a:p>
                      <a:r>
                        <a:rPr lang="en-US" sz="1400" smtClean="0"/>
                        <a:t>Applies a look up to change 3D coordinates into a new space.</a:t>
                      </a:r>
                      <a:endParaRPr lang="en-US" sz="1400"/>
                    </a:p>
                  </a:txBody>
                  <a:tcPr/>
                </a:tc>
                <a:extLst>
                  <a:ext uri="{0D108BD9-81ED-4DB2-BD59-A6C34878D82A}">
                    <a16:rowId xmlns:a16="http://schemas.microsoft.com/office/drawing/2014/main" val="10002"/>
                  </a:ext>
                </a:extLst>
              </a:tr>
              <a:tr h="230397">
                <a:tc>
                  <a:txBody>
                    <a:bodyPr/>
                    <a:lstStyle/>
                    <a:p>
                      <a:r>
                        <a:rPr lang="en-US" sz="1400" smtClean="0"/>
                        <a:t>Good_Vox2vol</a:t>
                      </a:r>
                      <a:endParaRPr lang="en-US" sz="1400"/>
                    </a:p>
                  </a:txBody>
                  <a:tcPr/>
                </a:tc>
                <a:tc>
                  <a:txBody>
                    <a:bodyPr/>
                    <a:lstStyle/>
                    <a:p>
                      <a:r>
                        <a:rPr lang="en-US" sz="1400" smtClean="0"/>
                        <a:t>Turns a Good</a:t>
                      </a:r>
                      <a:r>
                        <a:rPr lang="en-US" sz="1400" baseline="0" smtClean="0"/>
                        <a:t> Voxels data stream into a volume.</a:t>
                      </a:r>
                      <a:endParaRPr lang="en-US" sz="1400"/>
                    </a:p>
                  </a:txBody>
                  <a:tcPr/>
                </a:tc>
                <a:extLst>
                  <a:ext uri="{0D108BD9-81ED-4DB2-BD59-A6C34878D82A}">
                    <a16:rowId xmlns:a16="http://schemas.microsoft.com/office/drawing/2014/main" val="10003"/>
                  </a:ext>
                </a:extLst>
              </a:tr>
              <a:tr h="230397">
                <a:tc>
                  <a:txBody>
                    <a:bodyPr/>
                    <a:lstStyle/>
                    <a:p>
                      <a:r>
                        <a:rPr lang="en-US" sz="1400" smtClean="0"/>
                        <a:t>rotate_cap</a:t>
                      </a:r>
                    </a:p>
                  </a:txBody>
                  <a:tcPr/>
                </a:tc>
                <a:tc>
                  <a:txBody>
                    <a:bodyPr/>
                    <a:lstStyle/>
                    <a:p>
                      <a:r>
                        <a:rPr lang="en-US" sz="1400" smtClean="0"/>
                        <a:t>Rotates the cap in space.</a:t>
                      </a:r>
                    </a:p>
                  </a:txBody>
                  <a:tcPr/>
                </a:tc>
                <a:extLst>
                  <a:ext uri="{0D108BD9-81ED-4DB2-BD59-A6C34878D82A}">
                    <a16:rowId xmlns:a16="http://schemas.microsoft.com/office/drawing/2014/main" val="10004"/>
                  </a:ext>
                </a:extLst>
              </a:tr>
              <a:tr h="2303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rotation_matrix</a:t>
                      </a:r>
                    </a:p>
                  </a:txBody>
                  <a:tcPr/>
                </a:tc>
                <a:tc>
                  <a:txBody>
                    <a:bodyPr/>
                    <a:lstStyle/>
                    <a:p>
                      <a:r>
                        <a:rPr lang="en-US" sz="1400" smtClean="0"/>
                        <a:t>Creates a rotation matrix.</a:t>
                      </a:r>
                    </a:p>
                  </a:txBody>
                  <a:tcPr/>
                </a:tc>
                <a:extLst>
                  <a:ext uri="{0D108BD9-81ED-4DB2-BD59-A6C34878D82A}">
                    <a16:rowId xmlns:a16="http://schemas.microsoft.com/office/drawing/2014/main" val="10005"/>
                  </a:ext>
                </a:extLst>
              </a:tr>
              <a:tr h="2303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scale_cap</a:t>
                      </a:r>
                    </a:p>
                  </a:txBody>
                  <a:tcPr/>
                </a:tc>
                <a:tc>
                  <a:txBody>
                    <a:bodyPr/>
                    <a:lstStyle/>
                    <a:p>
                      <a:r>
                        <a:rPr lang="en-US" sz="1400" smtClean="0"/>
                        <a:t>Scales a cap grid.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21931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Support</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08858557"/>
              </p:ext>
            </p:extLst>
          </p:nvPr>
        </p:nvGraphicFramePr>
        <p:xfrm>
          <a:off x="2281873" y="3052064"/>
          <a:ext cx="7628255" cy="914400"/>
        </p:xfrm>
        <a:graphic>
          <a:graphicData uri="http://schemas.openxmlformats.org/drawingml/2006/table">
            <a:tbl>
              <a:tblPr firstRow="1" bandRow="1">
                <a:tableStyleId>{5C22544A-7EE6-4342-B048-85BDC9FD1C3A}</a:tableStyleId>
              </a:tblPr>
              <a:tblGrid>
                <a:gridCol w="1860190">
                  <a:extLst>
                    <a:ext uri="{9D8B030D-6E8A-4147-A177-3AD203B41FA5}">
                      <a16:colId xmlns:a16="http://schemas.microsoft.com/office/drawing/2014/main" val="20000"/>
                    </a:ext>
                  </a:extLst>
                </a:gridCol>
                <a:gridCol w="5768065">
                  <a:extLst>
                    <a:ext uri="{9D8B030D-6E8A-4147-A177-3AD203B41FA5}">
                      <a16:colId xmlns:a16="http://schemas.microsoft.com/office/drawing/2014/main" val="20001"/>
                    </a:ext>
                  </a:extLst>
                </a:gridCol>
              </a:tblGrid>
              <a:tr h="230397">
                <a:tc>
                  <a:txBody>
                    <a:bodyPr/>
                    <a:lstStyle/>
                    <a:p>
                      <a:r>
                        <a:rPr lang="en-US" sz="1400" smtClean="0"/>
                        <a:t>Name</a:t>
                      </a:r>
                      <a:endParaRPr lang="en-US" sz="1400"/>
                    </a:p>
                  </a:txBody>
                  <a:tcPr/>
                </a:tc>
                <a:tc>
                  <a:txBody>
                    <a:bodyPr/>
                    <a:lstStyle/>
                    <a:p>
                      <a:r>
                        <a:rPr lang="en-US" sz="1400" smtClean="0"/>
                        <a:t>Purpose</a:t>
                      </a:r>
                    </a:p>
                  </a:txBody>
                  <a:tcPr/>
                </a:tc>
                <a:extLst>
                  <a:ext uri="{0D108BD9-81ED-4DB2-BD59-A6C34878D82A}">
                    <a16:rowId xmlns:a16="http://schemas.microsoft.com/office/drawing/2014/main" val="10000"/>
                  </a:ext>
                </a:extLst>
              </a:tr>
              <a:tr h="230397">
                <a:tc>
                  <a:txBody>
                    <a:bodyPr/>
                    <a:lstStyle/>
                    <a:p>
                      <a:r>
                        <a:rPr lang="en-US" sz="1400" smtClean="0"/>
                        <a:t>CheckOrientation</a:t>
                      </a:r>
                      <a:endParaRPr lang="en-US" sz="1400"/>
                    </a:p>
                  </a:txBody>
                  <a:tcPr/>
                </a:tc>
                <a:tc>
                  <a:txBody>
                    <a:bodyPr/>
                    <a:lstStyle/>
                    <a:p>
                      <a:r>
                        <a:rPr lang="en-US" sz="1400" smtClean="0"/>
                        <a:t>Interprets 3D orientation</a:t>
                      </a:r>
                      <a:r>
                        <a:rPr lang="en-US" sz="1400" baseline="0" smtClean="0"/>
                        <a:t> information.</a:t>
                      </a:r>
                      <a:endParaRPr lang="en-US" sz="1400"/>
                    </a:p>
                  </a:txBody>
                  <a:tcPr/>
                </a:tc>
                <a:extLst>
                  <a:ext uri="{0D108BD9-81ED-4DB2-BD59-A6C34878D82A}">
                    <a16:rowId xmlns:a16="http://schemas.microsoft.com/office/drawing/2014/main" val="10001"/>
                  </a:ext>
                </a:extLst>
              </a:tr>
              <a:tr h="230397">
                <a:tc>
                  <a:txBody>
                    <a:bodyPr/>
                    <a:lstStyle/>
                    <a:p>
                      <a:r>
                        <a:rPr lang="en-US" sz="1400" smtClean="0"/>
                        <a:t>istablevar</a:t>
                      </a:r>
                      <a:endParaRPr lang="en-US" sz="1400"/>
                    </a:p>
                  </a:txBody>
                  <a:tcPr/>
                </a:tc>
                <a:tc>
                  <a:txBody>
                    <a:bodyPr/>
                    <a:lstStyle/>
                    <a:p>
                      <a:r>
                        <a:rPr lang="en-US" sz="1400" smtClean="0"/>
                        <a:t>Same</a:t>
                      </a:r>
                      <a:r>
                        <a:rPr lang="en-US" sz="1400" baseline="0" smtClean="0"/>
                        <a:t> operation as “isfield” for tables.</a:t>
                      </a:r>
                      <a:endParaRPr lang="en-US" sz="140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27194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mtClean="0"/>
              <a:t>In diffuse optical tomography (DOT), cap arrays of optical sources and detectors are used to perform functional neuroimaging experiments.</a:t>
            </a:r>
          </a:p>
        </p:txBody>
      </p:sp>
      <p:sp>
        <p:nvSpPr>
          <p:cNvPr id="2" name="Title 1"/>
          <p:cNvSpPr>
            <a:spLocks noGrp="1"/>
          </p:cNvSpPr>
          <p:nvPr>
            <p:ph type="title"/>
          </p:nvPr>
        </p:nvSpPr>
        <p:spPr>
          <a:xfrm>
            <a:off x="0" y="0"/>
            <a:ext cx="8596668" cy="1320800"/>
          </a:xfrm>
        </p:spPr>
        <p:txBody>
          <a:bodyPr/>
          <a:lstStyle/>
          <a:p>
            <a:r>
              <a:rPr lang="en-US" smtClean="0"/>
              <a:t>Diffuse Optical Tomography</a:t>
            </a:r>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200" y="2260601"/>
            <a:ext cx="6512368" cy="4389120"/>
          </a:xfrm>
          <a:prstGeom prst="rect">
            <a:avLst/>
          </a:prstGeom>
        </p:spPr>
      </p:pic>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mtClean="0"/>
              <a:t>These experiments are broken into several components pipelines: preprocessing of the raw source-detector (S-D) measurements, modeling of the light emission, diffusion, and detection through the head, reconstruction and spectroscopy of the preprocessed data and light model into a functional neuroimaging volume, and analysis of these results.</a:t>
            </a:r>
          </a:p>
          <a:p>
            <a:endParaRPr lang="en-US" smtClean="0"/>
          </a:p>
          <a:p>
            <a:r>
              <a:rPr lang="en-US" smtClean="0"/>
              <a:t>These pipelines allow a variety of experimental paradigms to be investigated.</a:t>
            </a:r>
            <a:endParaRPr lang="en-US"/>
          </a:p>
        </p:txBody>
      </p:sp>
    </p:spTree>
    <p:extLst>
      <p:ext uri="{BB962C8B-B14F-4D97-AF65-F5344CB8AC3E}">
        <p14:creationId xmlns:p14="http://schemas.microsoft.com/office/powerpoint/2010/main" val="95656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Temporal Transforms</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28640887"/>
              </p:ext>
            </p:extLst>
          </p:nvPr>
        </p:nvGraphicFramePr>
        <p:xfrm>
          <a:off x="1763236" y="2796032"/>
          <a:ext cx="8665528" cy="3048000"/>
        </p:xfrm>
        <a:graphic>
          <a:graphicData uri="http://schemas.openxmlformats.org/drawingml/2006/table">
            <a:tbl>
              <a:tblPr firstRow="1" bandRow="1">
                <a:tableStyleId>{5C22544A-7EE6-4342-B048-85BDC9FD1C3A}</a:tableStyleId>
              </a:tblPr>
              <a:tblGrid>
                <a:gridCol w="2120899">
                  <a:extLst>
                    <a:ext uri="{9D8B030D-6E8A-4147-A177-3AD203B41FA5}">
                      <a16:colId xmlns:a16="http://schemas.microsoft.com/office/drawing/2014/main" val="20000"/>
                    </a:ext>
                  </a:extLst>
                </a:gridCol>
                <a:gridCol w="6544629">
                  <a:extLst>
                    <a:ext uri="{9D8B030D-6E8A-4147-A177-3AD203B41FA5}">
                      <a16:colId xmlns:a16="http://schemas.microsoft.com/office/drawing/2014/main" val="20001"/>
                    </a:ext>
                  </a:extLst>
                </a:gridCol>
              </a:tblGrid>
              <a:tr h="230397">
                <a:tc>
                  <a:txBody>
                    <a:bodyPr/>
                    <a:lstStyle/>
                    <a:p>
                      <a:r>
                        <a:rPr lang="en-US" sz="1400" smtClean="0"/>
                        <a:t>Name</a:t>
                      </a:r>
                      <a:endParaRPr lang="en-US" sz="1400"/>
                    </a:p>
                  </a:txBody>
                  <a:tcPr/>
                </a:tc>
                <a:tc>
                  <a:txBody>
                    <a:bodyPr/>
                    <a:lstStyle/>
                    <a:p>
                      <a:r>
                        <a:rPr lang="en-US" sz="1400" smtClean="0"/>
                        <a:t>Purpose</a:t>
                      </a:r>
                    </a:p>
                  </a:txBody>
                  <a:tcPr/>
                </a:tc>
                <a:extLst>
                  <a:ext uri="{0D108BD9-81ED-4DB2-BD59-A6C34878D82A}">
                    <a16:rowId xmlns:a16="http://schemas.microsoft.com/office/drawing/2014/main" val="10000"/>
                  </a:ext>
                </a:extLst>
              </a:tr>
              <a:tr h="230397">
                <a:tc>
                  <a:txBody>
                    <a:bodyPr/>
                    <a:lstStyle/>
                    <a:p>
                      <a:r>
                        <a:rPr lang="en-US" sz="1400" smtClean="0"/>
                        <a:t>detrend_tts</a:t>
                      </a:r>
                      <a:endParaRPr lang="en-US" sz="1400"/>
                    </a:p>
                  </a:txBody>
                  <a:tcPr/>
                </a:tc>
                <a:tc>
                  <a:txBody>
                    <a:bodyPr/>
                    <a:lstStyle/>
                    <a:p>
                      <a:r>
                        <a:rPr lang="en-US" sz="1400" smtClean="0"/>
                        <a:t>Performs linear detrending.</a:t>
                      </a:r>
                    </a:p>
                  </a:txBody>
                  <a:tcPr/>
                </a:tc>
                <a:extLst>
                  <a:ext uri="{0D108BD9-81ED-4DB2-BD59-A6C34878D82A}">
                    <a16:rowId xmlns:a16="http://schemas.microsoft.com/office/drawing/2014/main" val="10001"/>
                  </a:ext>
                </a:extLst>
              </a:tr>
              <a:tr h="230397">
                <a:tc>
                  <a:txBody>
                    <a:bodyPr/>
                    <a:lstStyle/>
                    <a:p>
                      <a:r>
                        <a:rPr lang="en-US" sz="1400" smtClean="0"/>
                        <a:t>fft_tts</a:t>
                      </a:r>
                      <a:endParaRPr lang="en-US" sz="1400"/>
                    </a:p>
                  </a:txBody>
                  <a:tcPr/>
                </a:tc>
                <a:tc>
                  <a:txBody>
                    <a:bodyPr/>
                    <a:lstStyle/>
                    <a:p>
                      <a:r>
                        <a:rPr lang="en-US" sz="1400" smtClean="0"/>
                        <a:t>Fast Fourier</a:t>
                      </a:r>
                      <a:r>
                        <a:rPr lang="en-US" sz="1400" baseline="0" smtClean="0"/>
                        <a:t> Transform function with normalization and multiple outputs.</a:t>
                      </a:r>
                      <a:endParaRPr lang="en-US" sz="1400"/>
                    </a:p>
                  </a:txBody>
                  <a:tcPr/>
                </a:tc>
                <a:extLst>
                  <a:ext uri="{0D108BD9-81ED-4DB2-BD59-A6C34878D82A}">
                    <a16:rowId xmlns:a16="http://schemas.microsoft.com/office/drawing/2014/main" val="10002"/>
                  </a:ext>
                </a:extLst>
              </a:tr>
              <a:tr h="230397">
                <a:tc>
                  <a:txBody>
                    <a:bodyPr/>
                    <a:lstStyle/>
                    <a:p>
                      <a:r>
                        <a:rPr lang="en-US" sz="1400" smtClean="0"/>
                        <a:t>gethem</a:t>
                      </a:r>
                      <a:endParaRPr lang="en-US" sz="1400"/>
                    </a:p>
                  </a:txBody>
                  <a:tcPr/>
                </a:tc>
                <a:tc>
                  <a:txBody>
                    <a:bodyPr/>
                    <a:lstStyle/>
                    <a:p>
                      <a:r>
                        <a:rPr lang="en-US" sz="1400" smtClean="0"/>
                        <a:t>Generate hemodynamics for SSR.</a:t>
                      </a:r>
                      <a:endParaRPr lang="en-US" sz="1400"/>
                    </a:p>
                  </a:txBody>
                  <a:tcPr/>
                </a:tc>
                <a:extLst>
                  <a:ext uri="{0D108BD9-81ED-4DB2-BD59-A6C34878D82A}">
                    <a16:rowId xmlns:a16="http://schemas.microsoft.com/office/drawing/2014/main" val="10003"/>
                  </a:ext>
                </a:extLst>
              </a:tr>
              <a:tr h="230397">
                <a:tc>
                  <a:txBody>
                    <a:bodyPr/>
                    <a:lstStyle/>
                    <a:p>
                      <a:r>
                        <a:rPr lang="en-US" sz="1400" smtClean="0"/>
                        <a:t>highpass</a:t>
                      </a:r>
                      <a:endParaRPr lang="en-US" sz="1400"/>
                    </a:p>
                  </a:txBody>
                  <a:tcPr/>
                </a:tc>
                <a:tc>
                  <a:txBody>
                    <a:bodyPr/>
                    <a:lstStyle/>
                    <a:p>
                      <a:r>
                        <a:rPr lang="en-US" sz="1400" smtClean="0"/>
                        <a:t>High pass filter.</a:t>
                      </a:r>
                      <a:endParaRPr lang="en-US" sz="1400"/>
                    </a:p>
                  </a:txBody>
                  <a:tcPr/>
                </a:tc>
                <a:extLst>
                  <a:ext uri="{0D108BD9-81ED-4DB2-BD59-A6C34878D82A}">
                    <a16:rowId xmlns:a16="http://schemas.microsoft.com/office/drawing/2014/main" val="10004"/>
                  </a:ext>
                </a:extLst>
              </a:tr>
              <a:tr h="230397">
                <a:tc>
                  <a:txBody>
                    <a:bodyPr/>
                    <a:lstStyle/>
                    <a:p>
                      <a:r>
                        <a:rPr lang="en-US" sz="1400" smtClean="0"/>
                        <a:t>logmean</a:t>
                      </a:r>
                      <a:endParaRPr lang="en-US" sz="1400"/>
                    </a:p>
                  </a:txBody>
                  <a:tcPr/>
                </a:tc>
                <a:tc>
                  <a:txBody>
                    <a:bodyPr/>
                    <a:lstStyle/>
                    <a:p>
                      <a:r>
                        <a:rPr lang="en-US" sz="1400" smtClean="0"/>
                        <a:t>Negative</a:t>
                      </a:r>
                      <a:r>
                        <a:rPr lang="en-US" sz="1400" baseline="0" smtClean="0"/>
                        <a:t> logarithm of each channel divided by its mean.</a:t>
                      </a:r>
                      <a:endParaRPr lang="en-US" sz="1400"/>
                    </a:p>
                  </a:txBody>
                  <a:tcPr/>
                </a:tc>
                <a:extLst>
                  <a:ext uri="{0D108BD9-81ED-4DB2-BD59-A6C34878D82A}">
                    <a16:rowId xmlns:a16="http://schemas.microsoft.com/office/drawing/2014/main" val="10005"/>
                  </a:ext>
                </a:extLst>
              </a:tr>
              <a:tr h="230397">
                <a:tc>
                  <a:txBody>
                    <a:bodyPr/>
                    <a:lstStyle/>
                    <a:p>
                      <a:r>
                        <a:rPr lang="en-US" sz="1400" smtClean="0"/>
                        <a:t>lowpass</a:t>
                      </a:r>
                      <a:endParaRPr lang="en-US" sz="1400"/>
                    </a:p>
                  </a:txBody>
                  <a:tcPr/>
                </a:tc>
                <a:tc>
                  <a:txBody>
                    <a:bodyPr/>
                    <a:lstStyle/>
                    <a:p>
                      <a:r>
                        <a:rPr lang="en-US" sz="1400" smtClean="0"/>
                        <a:t>Low pass</a:t>
                      </a:r>
                      <a:r>
                        <a:rPr lang="en-US" sz="1400" baseline="0" smtClean="0"/>
                        <a:t> filter.</a:t>
                      </a:r>
                      <a:endParaRPr lang="en-US" sz="1400"/>
                    </a:p>
                  </a:txBody>
                  <a:tcPr/>
                </a:tc>
                <a:extLst>
                  <a:ext uri="{0D108BD9-81ED-4DB2-BD59-A6C34878D82A}">
                    <a16:rowId xmlns:a16="http://schemas.microsoft.com/office/drawing/2014/main" val="10006"/>
                  </a:ext>
                </a:extLst>
              </a:tr>
              <a:tr h="230397">
                <a:tc>
                  <a:txBody>
                    <a:bodyPr/>
                    <a:lstStyle/>
                    <a:p>
                      <a:r>
                        <a:rPr lang="en-US" sz="1400" smtClean="0"/>
                        <a:t>normalize2range_tts</a:t>
                      </a:r>
                      <a:endParaRPr lang="en-US" sz="1400"/>
                    </a:p>
                  </a:txBody>
                  <a:tcPr/>
                </a:tc>
                <a:tc>
                  <a:txBody>
                    <a:bodyPr/>
                    <a:lstStyle/>
                    <a:p>
                      <a:r>
                        <a:rPr lang="en-US" sz="1400" smtClean="0"/>
                        <a:t>Normalizes time traces to average of a range.</a:t>
                      </a:r>
                    </a:p>
                  </a:txBody>
                  <a:tcPr/>
                </a:tc>
                <a:extLst>
                  <a:ext uri="{0D108BD9-81ED-4DB2-BD59-A6C34878D82A}">
                    <a16:rowId xmlns:a16="http://schemas.microsoft.com/office/drawing/2014/main" val="10007"/>
                  </a:ext>
                </a:extLst>
              </a:tr>
              <a:tr h="230397">
                <a:tc>
                  <a:txBody>
                    <a:bodyPr/>
                    <a:lstStyle/>
                    <a:p>
                      <a:r>
                        <a:rPr lang="en-US" sz="1400" smtClean="0"/>
                        <a:t>regcorr</a:t>
                      </a:r>
                      <a:endParaRPr lang="en-US" sz="1400"/>
                    </a:p>
                  </a:txBody>
                  <a:tcPr/>
                </a:tc>
                <a:tc>
                  <a:txBody>
                    <a:bodyPr/>
                    <a:lstStyle/>
                    <a:p>
                      <a:r>
                        <a:rPr lang="en-US" sz="1400" smtClean="0"/>
                        <a:t>SSR</a:t>
                      </a:r>
                      <a:r>
                        <a:rPr lang="en-US" sz="1400" baseline="0" smtClean="0"/>
                        <a:t> to remove hemodynamics from data.</a:t>
                      </a:r>
                      <a:endParaRPr lang="en-US" sz="1400"/>
                    </a:p>
                  </a:txBody>
                  <a:tcPr/>
                </a:tc>
                <a:extLst>
                  <a:ext uri="{0D108BD9-81ED-4DB2-BD59-A6C34878D82A}">
                    <a16:rowId xmlns:a16="http://schemas.microsoft.com/office/drawing/2014/main" val="10008"/>
                  </a:ext>
                </a:extLst>
              </a:tr>
              <a:tr h="230397">
                <a:tc>
                  <a:txBody>
                    <a:bodyPr/>
                    <a:lstStyle/>
                    <a:p>
                      <a:r>
                        <a:rPr lang="en-US" sz="1400" smtClean="0"/>
                        <a:t>resample_tts</a:t>
                      </a:r>
                      <a:endParaRPr lang="en-US" sz="1400"/>
                    </a:p>
                  </a:txBody>
                  <a:tcPr/>
                </a:tc>
                <a:tc>
                  <a:txBody>
                    <a:bodyPr/>
                    <a:lstStyle/>
                    <a:p>
                      <a:r>
                        <a:rPr lang="en-US" sz="1400" smtClean="0"/>
                        <a:t>Resample data while maintaining linear signal component.</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083332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Visualizations (1)</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63943672"/>
              </p:ext>
            </p:extLst>
          </p:nvPr>
        </p:nvGraphicFramePr>
        <p:xfrm>
          <a:off x="1589643" y="1543050"/>
          <a:ext cx="9012714" cy="3771900"/>
        </p:xfrm>
        <a:graphic>
          <a:graphicData uri="http://schemas.openxmlformats.org/drawingml/2006/table">
            <a:tbl>
              <a:tblPr firstRow="1" bandRow="1">
                <a:tableStyleId>{5C22544A-7EE6-4342-B048-85BDC9FD1C3A}</a:tableStyleId>
              </a:tblPr>
              <a:tblGrid>
                <a:gridCol w="2197797">
                  <a:extLst>
                    <a:ext uri="{9D8B030D-6E8A-4147-A177-3AD203B41FA5}">
                      <a16:colId xmlns:a16="http://schemas.microsoft.com/office/drawing/2014/main" val="20000"/>
                    </a:ext>
                  </a:extLst>
                </a:gridCol>
                <a:gridCol w="6814917">
                  <a:extLst>
                    <a:ext uri="{9D8B030D-6E8A-4147-A177-3AD203B41FA5}">
                      <a16:colId xmlns:a16="http://schemas.microsoft.com/office/drawing/2014/main" val="20001"/>
                    </a:ext>
                  </a:extLst>
                </a:gridCol>
              </a:tblGrid>
              <a:tr h="230397">
                <a:tc>
                  <a:txBody>
                    <a:bodyPr/>
                    <a:lstStyle/>
                    <a:p>
                      <a:r>
                        <a:rPr lang="en-US" sz="1800" smtClean="0"/>
                        <a:t>Name</a:t>
                      </a:r>
                      <a:endParaRPr lang="en-US" sz="1800"/>
                    </a:p>
                  </a:txBody>
                  <a:tcPr/>
                </a:tc>
                <a:tc>
                  <a:txBody>
                    <a:bodyPr/>
                    <a:lstStyle/>
                    <a:p>
                      <a:r>
                        <a:rPr lang="en-US" sz="1800" smtClean="0"/>
                        <a:t>Purpose</a:t>
                      </a:r>
                    </a:p>
                  </a:txBody>
                  <a:tcPr/>
                </a:tc>
                <a:extLst>
                  <a:ext uri="{0D108BD9-81ED-4DB2-BD59-A6C34878D82A}">
                    <a16:rowId xmlns:a16="http://schemas.microsoft.com/office/drawing/2014/main" val="10000"/>
                  </a:ext>
                </a:extLst>
              </a:tr>
              <a:tr h="230397">
                <a:tc>
                  <a:txBody>
                    <a:bodyPr/>
                    <a:lstStyle/>
                    <a:p>
                      <a:pPr algn="l" fontAlgn="b"/>
                      <a:r>
                        <a:rPr lang="en-US" sz="1800" b="0" i="0" u="none" strike="noStrike">
                          <a:solidFill>
                            <a:srgbClr val="000000"/>
                          </a:solidFill>
                          <a:effectLst/>
                          <a:latin typeface="Calibri" panose="020F0502020204030204" pitchFamily="34" charset="0"/>
                        </a:rPr>
                        <a:t>adjust_brain_pos.m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Repositions mesh orientations for display.</a:t>
                      </a:r>
                    </a:p>
                  </a:txBody>
                  <a:tcPr marL="9525" marR="9525" marT="9525" marB="0" anchor="b"/>
                </a:tc>
                <a:extLst>
                  <a:ext uri="{0D108BD9-81ED-4DB2-BD59-A6C34878D82A}">
                    <a16:rowId xmlns:a16="http://schemas.microsoft.com/office/drawing/2014/main" val="10001"/>
                  </a:ext>
                </a:extLst>
              </a:tr>
              <a:tr h="230397">
                <a:tc>
                  <a:txBody>
                    <a:bodyPr/>
                    <a:lstStyle/>
                    <a:p>
                      <a:pPr algn="l" fontAlgn="b"/>
                      <a:r>
                        <a:rPr lang="en-US" sz="1800" b="0" i="0" u="none" strike="noStrike">
                          <a:solidFill>
                            <a:srgbClr val="000000"/>
                          </a:solidFill>
                          <a:effectLst/>
                          <a:latin typeface="Calibri" panose="020F0502020204030204" pitchFamily="34" charset="0"/>
                        </a:rPr>
                        <a:t>applycmap.m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Performs color mapping and fuses images with anatomical models.</a:t>
                      </a:r>
                    </a:p>
                  </a:txBody>
                  <a:tcPr marL="9525" marR="9525" marT="9525" marB="0" anchor="b"/>
                </a:tc>
                <a:extLst>
                  <a:ext uri="{0D108BD9-81ED-4DB2-BD59-A6C34878D82A}">
                    <a16:rowId xmlns:a16="http://schemas.microsoft.com/office/drawing/2014/main" val="10002"/>
                  </a:ext>
                </a:extLst>
              </a:tr>
              <a:tr h="230397">
                <a:tc>
                  <a:txBody>
                    <a:bodyPr/>
                    <a:lstStyle/>
                    <a:p>
                      <a:pPr algn="l" fontAlgn="b"/>
                      <a:r>
                        <a:rPr lang="en-US" sz="1800" b="0" i="0" u="none" strike="noStrike">
                          <a:solidFill>
                            <a:srgbClr val="000000"/>
                          </a:solidFill>
                          <a:effectLst/>
                          <a:latin typeface="Calibri" panose="020F0502020204030204" pitchFamily="34" charset="0"/>
                        </a:rPr>
                        <a:t>PlotCap.m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visualization of the cap grid.</a:t>
                      </a:r>
                    </a:p>
                  </a:txBody>
                  <a:tcPr marL="9525" marR="9525" marT="9525" marB="0" anchor="b"/>
                </a:tc>
                <a:extLst>
                  <a:ext uri="{0D108BD9-81ED-4DB2-BD59-A6C34878D82A}">
                    <a16:rowId xmlns:a16="http://schemas.microsoft.com/office/drawing/2014/main" val="10003"/>
                  </a:ext>
                </a:extLst>
              </a:tr>
              <a:tr h="230397">
                <a:tc>
                  <a:txBody>
                    <a:bodyPr/>
                    <a:lstStyle/>
                    <a:p>
                      <a:pPr algn="l" fontAlgn="b"/>
                      <a:r>
                        <a:rPr lang="en-US" sz="1800" b="0" i="0" u="none" strike="noStrike">
                          <a:solidFill>
                            <a:srgbClr val="000000"/>
                          </a:solidFill>
                          <a:effectLst/>
                          <a:latin typeface="Calibri" panose="020F0502020204030204" pitchFamily="34" charset="0"/>
                        </a:rPr>
                        <a:t>PlotCapData.m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plotting function for generating and labeling cap grids.</a:t>
                      </a:r>
                    </a:p>
                  </a:txBody>
                  <a:tcPr marL="9525" marR="9525" marT="9525" marB="0" anchor="b"/>
                </a:tc>
                <a:extLst>
                  <a:ext uri="{0D108BD9-81ED-4DB2-BD59-A6C34878D82A}">
                    <a16:rowId xmlns:a16="http://schemas.microsoft.com/office/drawing/2014/main" val="10004"/>
                  </a:ext>
                </a:extLst>
              </a:tr>
              <a:tr h="230397">
                <a:tc>
                  <a:txBody>
                    <a:bodyPr/>
                    <a:lstStyle/>
                    <a:p>
                      <a:pPr algn="l" fontAlgn="b"/>
                      <a:r>
                        <a:rPr lang="en-US" sz="1800" b="0" i="0" u="none" strike="noStrike">
                          <a:solidFill>
                            <a:srgbClr val="000000"/>
                          </a:solidFill>
                          <a:effectLst/>
                          <a:latin typeface="Calibri" panose="020F0502020204030204" pitchFamily="34" charset="0"/>
                        </a:rPr>
                        <a:t>PlotCapGoodMeas.m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Good Measurements visualization overlaid on a cap grid.</a:t>
                      </a:r>
                    </a:p>
                  </a:txBody>
                  <a:tcPr marL="9525" marR="9525" marT="9525" marB="0" anchor="b"/>
                </a:tc>
                <a:extLst>
                  <a:ext uri="{0D108BD9-81ED-4DB2-BD59-A6C34878D82A}">
                    <a16:rowId xmlns:a16="http://schemas.microsoft.com/office/drawing/2014/main" val="10005"/>
                  </a:ext>
                </a:extLst>
              </a:tr>
              <a:tr h="230397">
                <a:tc>
                  <a:txBody>
                    <a:bodyPr/>
                    <a:lstStyle/>
                    <a:p>
                      <a:pPr algn="l" fontAlgn="b"/>
                      <a:r>
                        <a:rPr lang="en-US" sz="1800" b="0" i="0" u="none" strike="noStrike">
                          <a:solidFill>
                            <a:srgbClr val="000000"/>
                          </a:solidFill>
                          <a:effectLst/>
                          <a:latin typeface="Calibri" panose="020F0502020204030204" pitchFamily="34" charset="0"/>
                        </a:rPr>
                        <a:t>PlotCapMeanLL.m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visualization of mean light levels overlaid on a cap grid.</a:t>
                      </a:r>
                    </a:p>
                  </a:txBody>
                  <a:tcPr marL="9525" marR="9525" marT="9525" marB="0" anchor="b"/>
                </a:tc>
                <a:extLst>
                  <a:ext uri="{0D108BD9-81ED-4DB2-BD59-A6C34878D82A}">
                    <a16:rowId xmlns:a16="http://schemas.microsoft.com/office/drawing/2014/main" val="10006"/>
                  </a:ext>
                </a:extLst>
              </a:tr>
              <a:tr h="230397">
                <a:tc>
                  <a:txBody>
                    <a:bodyPr/>
                    <a:lstStyle/>
                    <a:p>
                      <a:pPr algn="l" fontAlgn="b"/>
                      <a:r>
                        <a:rPr lang="en-US" sz="1800" b="0" i="0" u="none" strike="noStrike">
                          <a:solidFill>
                            <a:srgbClr val="000000"/>
                          </a:solidFill>
                          <a:effectLst/>
                          <a:latin typeface="Calibri" panose="020F0502020204030204" pitchFamily="34" charset="0"/>
                        </a:rPr>
                        <a:t>PlotFalloffData.m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falloff plotting function.</a:t>
                      </a:r>
                    </a:p>
                  </a:txBody>
                  <a:tcPr marL="9525" marR="9525" marT="9525" marB="0" anchor="b"/>
                </a:tc>
                <a:extLst>
                  <a:ext uri="{0D108BD9-81ED-4DB2-BD59-A6C34878D82A}">
                    <a16:rowId xmlns:a16="http://schemas.microsoft.com/office/drawing/2014/main" val="10007"/>
                  </a:ext>
                </a:extLst>
              </a:tr>
              <a:tr h="230397">
                <a:tc>
                  <a:txBody>
                    <a:bodyPr/>
                    <a:lstStyle/>
                    <a:p>
                      <a:pPr algn="l" fontAlgn="b"/>
                      <a:r>
                        <a:rPr lang="en-US" sz="1800" b="0" i="0" u="none" strike="noStrike">
                          <a:solidFill>
                            <a:srgbClr val="000000"/>
                          </a:solidFill>
                          <a:effectLst/>
                          <a:latin typeface="Calibri" panose="020F0502020204030204" pitchFamily="34" charset="0"/>
                        </a:rPr>
                        <a:t>PlotFalloffLL.m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light-level falloff visualization.</a:t>
                      </a:r>
                    </a:p>
                  </a:txBody>
                  <a:tcPr marL="9525" marR="9525" marT="9525" marB="0" anchor="b"/>
                </a:tc>
                <a:extLst>
                  <a:ext uri="{0D108BD9-81ED-4DB2-BD59-A6C34878D82A}">
                    <a16:rowId xmlns:a16="http://schemas.microsoft.com/office/drawing/2014/main" val="10008"/>
                  </a:ext>
                </a:extLst>
              </a:tr>
              <a:tr h="230397">
                <a:tc>
                  <a:txBody>
                    <a:bodyPr/>
                    <a:lstStyle/>
                    <a:p>
                      <a:pPr algn="l" fontAlgn="b"/>
                      <a:r>
                        <a:rPr lang="en-US" sz="1800" b="0" i="0" u="none" strike="noStrike">
                          <a:solidFill>
                            <a:srgbClr val="000000"/>
                          </a:solidFill>
                          <a:effectLst/>
                          <a:latin typeface="Calibri" panose="020F0502020204030204" pitchFamily="34" charset="0"/>
                        </a:rPr>
                        <a:t>PlotGray.m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visualization of data as a scaled image.</a:t>
                      </a:r>
                    </a:p>
                  </a:txBody>
                  <a:tcPr marL="9525" marR="9525" marT="9525" marB="0" anchor="b"/>
                </a:tc>
                <a:extLst>
                  <a:ext uri="{0D108BD9-81ED-4DB2-BD59-A6C34878D82A}">
                    <a16:rowId xmlns:a16="http://schemas.microsoft.com/office/drawing/2014/main" val="10009"/>
                  </a:ext>
                </a:extLst>
              </a:tr>
              <a:tr h="230397">
                <a:tc>
                  <a:txBody>
                    <a:bodyPr/>
                    <a:lstStyle/>
                    <a:p>
                      <a:pPr algn="l" fontAlgn="b"/>
                      <a:r>
                        <a:rPr lang="en-US" sz="1800" b="0" i="0" u="none" strike="noStrike">
                          <a:solidFill>
                            <a:srgbClr val="000000"/>
                          </a:solidFill>
                          <a:effectLst/>
                          <a:latin typeface="Calibri" panose="020F0502020204030204" pitchFamily="34" charset="0"/>
                        </a:rPr>
                        <a:t>PlotGrayData.m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scaled image plotting function.</a:t>
                      </a:r>
                    </a:p>
                  </a:txBody>
                  <a:tcPr marL="9525" marR="9525" marT="9525" marB="0" anchor="b"/>
                </a:tc>
                <a:extLst>
                  <a:ext uri="{0D108BD9-81ED-4DB2-BD59-A6C34878D82A}">
                    <a16:rowId xmlns:a16="http://schemas.microsoft.com/office/drawing/2014/main" val="10010"/>
                  </a:ext>
                </a:extLst>
              </a:tr>
              <a:tr h="230397">
                <a:tc>
                  <a:txBody>
                    <a:bodyPr/>
                    <a:lstStyle/>
                    <a:p>
                      <a:pPr algn="l" fontAlgn="b"/>
                      <a:r>
                        <a:rPr lang="en-US" sz="1800" b="0" i="0" u="none" strike="noStrike">
                          <a:solidFill>
                            <a:srgbClr val="000000"/>
                          </a:solidFill>
                          <a:effectLst/>
                          <a:latin typeface="Calibri" panose="020F0502020204030204" pitchFamily="34" charset="0"/>
                        </a:rPr>
                        <a:t>PlotHistogramData.m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histogram plotting function.</a:t>
                      </a:r>
                    </a:p>
                  </a:txBody>
                  <a:tcPr marL="9525" marR="9525" marT="9525" marB="0" anchor="b"/>
                </a:tc>
                <a:extLst>
                  <a:ext uri="{0D108BD9-81ED-4DB2-BD59-A6C34878D82A}">
                    <a16:rowId xmlns:a16="http://schemas.microsoft.com/office/drawing/2014/main" val="10011"/>
                  </a:ext>
                </a:extLst>
              </a:tr>
              <a:tr h="230397">
                <a:tc>
                  <a:txBody>
                    <a:bodyPr/>
                    <a:lstStyle/>
                    <a:p>
                      <a:pPr algn="l" fontAlgn="b"/>
                      <a:r>
                        <a:rPr lang="en-US" sz="1800" b="0" i="0" u="none" strike="noStrike">
                          <a:solidFill>
                            <a:srgbClr val="000000"/>
                          </a:solidFill>
                          <a:effectLst/>
                          <a:latin typeface="Calibri" panose="020F0502020204030204" pitchFamily="34" charset="0"/>
                        </a:rPr>
                        <a:t>PlotHistogramSTD.m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histogram of channel standard deviations.</a:t>
                      </a:r>
                    </a:p>
                  </a:txBody>
                  <a:tcPr marL="9525" marR="9525" marT="9525" marB="0" anchor="b"/>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280262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Visualizations (2)</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6190179"/>
              </p:ext>
            </p:extLst>
          </p:nvPr>
        </p:nvGraphicFramePr>
        <p:xfrm>
          <a:off x="990600" y="1684973"/>
          <a:ext cx="10210800" cy="4055745"/>
        </p:xfrm>
        <a:graphic>
          <a:graphicData uri="http://schemas.openxmlformats.org/drawingml/2006/table">
            <a:tbl>
              <a:tblPr firstRow="1" bandRow="1">
                <a:tableStyleId>{5C22544A-7EE6-4342-B048-85BDC9FD1C3A}</a:tableStyleId>
              </a:tblPr>
              <a:tblGrid>
                <a:gridCol w="2951400">
                  <a:extLst>
                    <a:ext uri="{9D8B030D-6E8A-4147-A177-3AD203B41FA5}">
                      <a16:colId xmlns:a16="http://schemas.microsoft.com/office/drawing/2014/main" val="20000"/>
                    </a:ext>
                  </a:extLst>
                </a:gridCol>
                <a:gridCol w="7259400">
                  <a:extLst>
                    <a:ext uri="{9D8B030D-6E8A-4147-A177-3AD203B41FA5}">
                      <a16:colId xmlns:a16="http://schemas.microsoft.com/office/drawing/2014/main" val="20001"/>
                    </a:ext>
                  </a:extLst>
                </a:gridCol>
              </a:tblGrid>
              <a:tr h="230397">
                <a:tc>
                  <a:txBody>
                    <a:bodyPr/>
                    <a:lstStyle/>
                    <a:p>
                      <a:r>
                        <a:rPr lang="en-US" sz="1800" smtClean="0"/>
                        <a:t>Name</a:t>
                      </a:r>
                      <a:endParaRPr lang="en-US" sz="1800"/>
                    </a:p>
                  </a:txBody>
                  <a:tcPr/>
                </a:tc>
                <a:tc>
                  <a:txBody>
                    <a:bodyPr/>
                    <a:lstStyle/>
                    <a:p>
                      <a:r>
                        <a:rPr lang="en-US" sz="1800" smtClean="0"/>
                        <a:t>Purpose</a:t>
                      </a:r>
                    </a:p>
                  </a:txBody>
                  <a:tcPr/>
                </a:tc>
                <a:extLst>
                  <a:ext uri="{0D108BD9-81ED-4DB2-BD59-A6C34878D82A}">
                    <a16:rowId xmlns:a16="http://schemas.microsoft.com/office/drawing/2014/main" val="10000"/>
                  </a:ext>
                </a:extLst>
              </a:tr>
              <a:tr h="230397">
                <a:tc>
                  <a:txBody>
                    <a:bodyPr/>
                    <a:lstStyle/>
                    <a:p>
                      <a:pPr algn="l" fontAlgn="b"/>
                      <a:r>
                        <a:rPr lang="en-US" sz="1800" b="0" i="0" u="none" strike="noStrike">
                          <a:solidFill>
                            <a:srgbClr val="000000"/>
                          </a:solidFill>
                          <a:effectLst/>
                          <a:latin typeface="Calibri" panose="020F0502020204030204" pitchFamily="34" charset="0"/>
                        </a:rPr>
                        <a:t>PlotInterpSurfMesh.m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Interpolates volumetric data onto hemispheric meshes for display</a:t>
                      </a:r>
                    </a:p>
                  </a:txBody>
                  <a:tcPr marL="9525" marR="9525" marT="9525" marB="0" anchor="b"/>
                </a:tc>
                <a:extLst>
                  <a:ext uri="{0D108BD9-81ED-4DB2-BD59-A6C34878D82A}">
                    <a16:rowId xmlns:a16="http://schemas.microsoft.com/office/drawing/2014/main" val="10001"/>
                  </a:ext>
                </a:extLst>
              </a:tr>
              <a:tr h="230397">
                <a:tc>
                  <a:txBody>
                    <a:bodyPr/>
                    <a:lstStyle/>
                    <a:p>
                      <a:pPr algn="l" fontAlgn="b"/>
                      <a:r>
                        <a:rPr lang="en-US" sz="1800" b="0" i="0" u="none" strike="noStrike">
                          <a:solidFill>
                            <a:srgbClr val="000000"/>
                          </a:solidFill>
                          <a:effectLst/>
                          <a:latin typeface="Calibri" panose="020F0502020204030204" pitchFamily="34" charset="0"/>
                        </a:rPr>
                        <a:t>PlotLRMeshes.m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Renders a pair of hemispheric meshes.</a:t>
                      </a:r>
                    </a:p>
                  </a:txBody>
                  <a:tcPr marL="9525" marR="9525" marT="9525" marB="0" anchor="b"/>
                </a:tc>
                <a:extLst>
                  <a:ext uri="{0D108BD9-81ED-4DB2-BD59-A6C34878D82A}">
                    <a16:rowId xmlns:a16="http://schemas.microsoft.com/office/drawing/2014/main" val="10002"/>
                  </a:ext>
                </a:extLst>
              </a:tr>
              <a:tr h="230397">
                <a:tc>
                  <a:txBody>
                    <a:bodyPr/>
                    <a:lstStyle/>
                    <a:p>
                      <a:pPr algn="l" fontAlgn="b"/>
                      <a:r>
                        <a:rPr lang="en-US" sz="1800" b="0" i="0" u="none" strike="noStrike">
                          <a:solidFill>
                            <a:srgbClr val="000000"/>
                          </a:solidFill>
                          <a:effectLst/>
                          <a:latin typeface="Calibri" panose="020F0502020204030204" pitchFamily="34" charset="0"/>
                        </a:rPr>
                        <a:t>PlotMeshSurface.m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Shows a head mesh model's outer surface.</a:t>
                      </a:r>
                    </a:p>
                  </a:txBody>
                  <a:tcPr marL="9525" marR="9525" marT="9525" marB="0" anchor="b"/>
                </a:tc>
                <a:extLst>
                  <a:ext uri="{0D108BD9-81ED-4DB2-BD59-A6C34878D82A}">
                    <a16:rowId xmlns:a16="http://schemas.microsoft.com/office/drawing/2014/main" val="10003"/>
                  </a:ext>
                </a:extLst>
              </a:tr>
              <a:tr h="230397">
                <a:tc>
                  <a:txBody>
                    <a:bodyPr/>
                    <a:lstStyle/>
                    <a:p>
                      <a:pPr algn="l" fontAlgn="b"/>
                      <a:r>
                        <a:rPr lang="en-US" sz="1800" b="0" i="0" u="none" strike="noStrike">
                          <a:solidFill>
                            <a:srgbClr val="000000"/>
                          </a:solidFill>
                          <a:effectLst/>
                          <a:latin typeface="Calibri" panose="020F0502020204030204" pitchFamily="34" charset="0"/>
                        </a:rPr>
                        <a:t>PlotPowerSpectrumAllMeas.m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An all-measurements frequency-domain time trace visualization.</a:t>
                      </a:r>
                    </a:p>
                  </a:txBody>
                  <a:tcPr marL="9525" marR="9525" marT="9525" marB="0" anchor="b"/>
                </a:tc>
                <a:extLst>
                  <a:ext uri="{0D108BD9-81ED-4DB2-BD59-A6C34878D82A}">
                    <a16:rowId xmlns:a16="http://schemas.microsoft.com/office/drawing/2014/main" val="10004"/>
                  </a:ext>
                </a:extLst>
              </a:tr>
              <a:tr h="230397">
                <a:tc>
                  <a:txBody>
                    <a:bodyPr/>
                    <a:lstStyle/>
                    <a:p>
                      <a:pPr algn="l" fontAlgn="b"/>
                      <a:r>
                        <a:rPr lang="en-US" sz="1800" b="0" i="0" u="none" strike="noStrike">
                          <a:solidFill>
                            <a:srgbClr val="000000"/>
                          </a:solidFill>
                          <a:effectLst/>
                          <a:latin typeface="Calibri" panose="020F0502020204030204" pitchFamily="34" charset="0"/>
                        </a:rPr>
                        <a:t>PlotPowerSpectrumData.m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frequency-domain time traces plotting function.</a:t>
                      </a:r>
                    </a:p>
                  </a:txBody>
                  <a:tcPr marL="9525" marR="9525" marT="9525" marB="0" anchor="b"/>
                </a:tc>
                <a:extLst>
                  <a:ext uri="{0D108BD9-81ED-4DB2-BD59-A6C34878D82A}">
                    <a16:rowId xmlns:a16="http://schemas.microsoft.com/office/drawing/2014/main" val="10005"/>
                  </a:ext>
                </a:extLst>
              </a:tr>
              <a:tr h="274320">
                <a:tc>
                  <a:txBody>
                    <a:bodyPr/>
                    <a:lstStyle/>
                    <a:p>
                      <a:pPr algn="l" fontAlgn="b"/>
                      <a:r>
                        <a:rPr lang="en-US" sz="1800" b="0" i="0" u="none" strike="noStrike">
                          <a:solidFill>
                            <a:srgbClr val="000000"/>
                          </a:solidFill>
                          <a:effectLst/>
                          <a:latin typeface="Calibri" panose="020F0502020204030204" pitchFamily="34" charset="0"/>
                        </a:rPr>
                        <a:t>PlotPowerSpectrumMean.m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mean frequency-domain time trace visualization.</a:t>
                      </a:r>
                    </a:p>
                  </a:txBody>
                  <a:tcPr marL="9525" marR="9525" marT="9525" marB="0" anchor="b"/>
                </a:tc>
                <a:extLst>
                  <a:ext uri="{0D108BD9-81ED-4DB2-BD59-A6C34878D82A}">
                    <a16:rowId xmlns:a16="http://schemas.microsoft.com/office/drawing/2014/main" val="10006"/>
                  </a:ext>
                </a:extLst>
              </a:tr>
              <a:tr h="230397">
                <a:tc>
                  <a:txBody>
                    <a:bodyPr/>
                    <a:lstStyle/>
                    <a:p>
                      <a:pPr algn="l" fontAlgn="b"/>
                      <a:r>
                        <a:rPr lang="en-US" sz="1800" b="0" i="0" u="none" strike="noStrike">
                          <a:solidFill>
                            <a:srgbClr val="000000"/>
                          </a:solidFill>
                          <a:effectLst/>
                          <a:latin typeface="Calibri" panose="020F0502020204030204" pitchFamily="34" charset="0"/>
                        </a:rPr>
                        <a:t>PlotSlices.m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Creates an interactive three-slice plot.</a:t>
                      </a:r>
                    </a:p>
                  </a:txBody>
                  <a:tcPr marL="9525" marR="9525" marT="9525" marB="0" anchor="b"/>
                </a:tc>
                <a:extLst>
                  <a:ext uri="{0D108BD9-81ED-4DB2-BD59-A6C34878D82A}">
                    <a16:rowId xmlns:a16="http://schemas.microsoft.com/office/drawing/2014/main" val="10007"/>
                  </a:ext>
                </a:extLst>
              </a:tr>
              <a:tr h="230397">
                <a:tc>
                  <a:txBody>
                    <a:bodyPr/>
                    <a:lstStyle/>
                    <a:p>
                      <a:pPr algn="l" fontAlgn="b"/>
                      <a:r>
                        <a:rPr lang="en-US" sz="1800" b="0" i="0" u="none" strike="noStrike" smtClean="0">
                          <a:solidFill>
                            <a:srgbClr val="000000"/>
                          </a:solidFill>
                          <a:effectLst/>
                          <a:latin typeface="Calibri" panose="020F0502020204030204" pitchFamily="34" charset="0"/>
                        </a:rPr>
                        <a:t>PlotSlicesMov.m</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u="none" strike="noStrike" smtClean="0">
                          <a:solidFill>
                            <a:srgbClr val="000000"/>
                          </a:solidFill>
                          <a:effectLst/>
                          <a:latin typeface="Calibri" panose="020F0502020204030204" pitchFamily="34" charset="0"/>
                        </a:rPr>
                        <a:t>Creates a video file from a volumetric data set.</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30397">
                <a:tc>
                  <a:txBody>
                    <a:bodyPr/>
                    <a:lstStyle/>
                    <a:p>
                      <a:pPr algn="l" fontAlgn="b"/>
                      <a:r>
                        <a:rPr lang="en-US" sz="1800" b="0" i="0" u="none" strike="noStrike" smtClean="0">
                          <a:solidFill>
                            <a:srgbClr val="000000"/>
                          </a:solidFill>
                          <a:effectLst/>
                          <a:latin typeface="Calibri" panose="020F0502020204030204" pitchFamily="34" charset="0"/>
                        </a:rPr>
                        <a:t>PlotSlicesTimeTrace.m</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u="none" strike="noStrike" smtClean="0">
                          <a:solidFill>
                            <a:srgbClr val="000000"/>
                          </a:solidFill>
                          <a:effectLst/>
                          <a:latin typeface="Calibri" panose="020F0502020204030204" pitchFamily="34" charset="0"/>
                        </a:rPr>
                        <a:t>Creates an</a:t>
                      </a:r>
                      <a:r>
                        <a:rPr lang="en-US" sz="1800" b="0" i="0" u="none" strike="noStrike" baseline="0" smtClean="0">
                          <a:solidFill>
                            <a:srgbClr val="000000"/>
                          </a:solidFill>
                          <a:effectLst/>
                          <a:latin typeface="Calibri" panose="020F0502020204030204" pitchFamily="34" charset="0"/>
                        </a:rPr>
                        <a:t> interactive 4D plot.</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30397">
                <a:tc>
                  <a:txBody>
                    <a:bodyPr/>
                    <a:lstStyle/>
                    <a:p>
                      <a:pPr algn="l" fontAlgn="b"/>
                      <a:r>
                        <a:rPr lang="en-US" sz="1800" b="0" i="0" u="none" strike="noStrike">
                          <a:solidFill>
                            <a:srgbClr val="000000"/>
                          </a:solidFill>
                          <a:effectLst/>
                          <a:latin typeface="Calibri" panose="020F0502020204030204" pitchFamily="34" charset="0"/>
                        </a:rPr>
                        <a:t>PlotTimeTraceAllMeas.m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An all-measurements time trace visualization.</a:t>
                      </a:r>
                    </a:p>
                  </a:txBody>
                  <a:tcPr marL="9525" marR="9525" marT="9525" marB="0" anchor="b"/>
                </a:tc>
                <a:extLst>
                  <a:ext uri="{0D108BD9-81ED-4DB2-BD59-A6C34878D82A}">
                    <a16:rowId xmlns:a16="http://schemas.microsoft.com/office/drawing/2014/main" val="10010"/>
                  </a:ext>
                </a:extLst>
              </a:tr>
              <a:tr h="230397">
                <a:tc>
                  <a:txBody>
                    <a:bodyPr/>
                    <a:lstStyle/>
                    <a:p>
                      <a:pPr algn="l" fontAlgn="b"/>
                      <a:r>
                        <a:rPr lang="en-US" sz="1800" b="0" i="0" u="none" strike="noStrike">
                          <a:solidFill>
                            <a:srgbClr val="000000"/>
                          </a:solidFill>
                          <a:effectLst/>
                          <a:latin typeface="Calibri" panose="020F0502020204030204" pitchFamily="34" charset="0"/>
                        </a:rPr>
                        <a:t>PlotTimeTraceData.m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basic time traces plotting function.</a:t>
                      </a:r>
                    </a:p>
                  </a:txBody>
                  <a:tcPr marL="9525" marR="9525" marT="9525" marB="0" anchor="b"/>
                </a:tc>
                <a:extLst>
                  <a:ext uri="{0D108BD9-81ED-4DB2-BD59-A6C34878D82A}">
                    <a16:rowId xmlns:a16="http://schemas.microsoft.com/office/drawing/2014/main" val="10011"/>
                  </a:ext>
                </a:extLst>
              </a:tr>
              <a:tr h="230397">
                <a:tc>
                  <a:txBody>
                    <a:bodyPr/>
                    <a:lstStyle/>
                    <a:p>
                      <a:pPr algn="l" fontAlgn="b"/>
                      <a:r>
                        <a:rPr lang="en-US" sz="1800" b="0" i="0" u="none" strike="noStrike">
                          <a:solidFill>
                            <a:srgbClr val="000000"/>
                          </a:solidFill>
                          <a:effectLst/>
                          <a:latin typeface="Calibri" panose="020F0502020204030204" pitchFamily="34" charset="0"/>
                        </a:rPr>
                        <a:t>PlotTimeTraceMean.m</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A mean time traces visualization.</a:t>
                      </a:r>
                    </a:p>
                  </a:txBody>
                  <a:tcPr marL="9525" marR="9525" marT="9525" marB="0" anchor="b"/>
                </a:tc>
                <a:extLst>
                  <a:ext uri="{0D108BD9-81ED-4DB2-BD59-A6C34878D82A}">
                    <a16:rowId xmlns:a16="http://schemas.microsoft.com/office/drawing/2014/main" val="10012"/>
                  </a:ext>
                </a:extLst>
              </a:tr>
              <a:tr h="230397">
                <a:tc>
                  <a:txBody>
                    <a:bodyPr/>
                    <a:lstStyle/>
                    <a:p>
                      <a:pPr algn="l" fontAlgn="b"/>
                      <a:r>
                        <a:rPr lang="en-US" sz="1800" b="0" i="0" u="none" strike="noStrike">
                          <a:solidFill>
                            <a:srgbClr val="000000"/>
                          </a:solidFill>
                          <a:effectLst/>
                          <a:latin typeface="Calibri" panose="020F0502020204030204" pitchFamily="34" charset="0"/>
                        </a:rPr>
                        <a:t>vol2surf_mesh.m</a:t>
                      </a:r>
                    </a:p>
                  </a:txBody>
                  <a:tcPr marL="9525" marR="9525" marT="9525" marB="0" anchor="b"/>
                </a:tc>
                <a:tc>
                  <a:txBody>
                    <a:bodyPr/>
                    <a:lstStyle/>
                    <a:p>
                      <a:pPr algn="l" fontAlgn="b"/>
                      <a:r>
                        <a:rPr lang="pt-BR" sz="1800" b="0" i="0" u="none" strike="noStrike">
                          <a:solidFill>
                            <a:srgbClr val="000000"/>
                          </a:solidFill>
                          <a:effectLst/>
                          <a:latin typeface="Calibri" panose="020F0502020204030204" pitchFamily="34" charset="0"/>
                        </a:rPr>
                        <a:t>Interpolates volumetric data onto a surface mesh.</a:t>
                      </a:r>
                    </a:p>
                  </a:txBody>
                  <a:tcPr marL="9525" marR="9525" marT="9525" marB="0" anchor="b"/>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198428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That’s It (For Now)</a:t>
            </a:r>
            <a:endParaRPr lang="en-US" dirty="0"/>
          </a:p>
        </p:txBody>
      </p:sp>
      <p:sp>
        <p:nvSpPr>
          <p:cNvPr id="3" name="Content Placeholder 2"/>
          <p:cNvSpPr>
            <a:spLocks noGrp="1"/>
          </p:cNvSpPr>
          <p:nvPr>
            <p:ph idx="1"/>
          </p:nvPr>
        </p:nvSpPr>
        <p:spPr/>
        <p:txBody>
          <a:bodyPr>
            <a:normAutofit/>
          </a:bodyPr>
          <a:lstStyle/>
          <a:p>
            <a:r>
              <a:rPr lang="en-US" sz="2000" dirty="0" smtClean="0"/>
              <a:t>Congratulations! You have finished the </a:t>
            </a:r>
            <a:r>
              <a:rPr lang="en-US" sz="2000" dirty="0" err="1" smtClean="0"/>
              <a:t>NeuroDOT</a:t>
            </a:r>
            <a:r>
              <a:rPr lang="en-US" sz="2000" dirty="0" smtClean="0"/>
              <a:t> 2 Base Edition Preprocessing Pipeline Tutorial.</a:t>
            </a:r>
            <a:endParaRPr lang="en-US" sz="2000" dirty="0"/>
          </a:p>
          <a:p>
            <a:endParaRPr lang="en-US" sz="2000" dirty="0"/>
          </a:p>
          <a:p>
            <a:r>
              <a:rPr lang="en-US" sz="2000" dirty="0" smtClean="0"/>
              <a:t>For further questions or more information, please consult the </a:t>
            </a:r>
            <a:r>
              <a:rPr lang="en-US" sz="2000" dirty="0" err="1" smtClean="0"/>
              <a:t>NeuroDOT</a:t>
            </a:r>
            <a:r>
              <a:rPr lang="en-US" sz="2000" dirty="0" smtClean="0"/>
              <a:t> 2 Base User Manual and the various Appendices.</a:t>
            </a:r>
          </a:p>
          <a:p>
            <a:endParaRPr lang="en-US" sz="2000" dirty="0"/>
          </a:p>
          <a:p>
            <a:r>
              <a:rPr lang="en-US" sz="2000" dirty="0" err="1" smtClean="0"/>
              <a:t>NeuroDOT</a:t>
            </a:r>
            <a:r>
              <a:rPr lang="en-US" sz="2000" dirty="0" smtClean="0"/>
              <a:t> 2 Team:</a:t>
            </a:r>
          </a:p>
          <a:p>
            <a:pPr lvl="1"/>
            <a:r>
              <a:rPr lang="en-US" sz="1600" dirty="0" smtClean="0"/>
              <a:t>Adam </a:t>
            </a:r>
            <a:r>
              <a:rPr lang="en-US" sz="1600" dirty="0"/>
              <a:t>Eggebrecht (</a:t>
            </a:r>
            <a:r>
              <a:rPr lang="en-US" sz="1600" smtClean="0">
                <a:hlinkClick r:id="rId2"/>
              </a:rPr>
              <a:t>aeggebre@wustl.edu</a:t>
            </a:r>
            <a:r>
              <a:rPr lang="en-US" sz="1600" smtClean="0"/>
              <a:t>)</a:t>
            </a:r>
            <a:endParaRPr lang="en-US" sz="1600" dirty="0" smtClean="0"/>
          </a:p>
        </p:txBody>
      </p:sp>
    </p:spTree>
    <p:extLst>
      <p:ext uri="{BB962C8B-B14F-4D97-AF65-F5344CB8AC3E}">
        <p14:creationId xmlns:p14="http://schemas.microsoft.com/office/powerpoint/2010/main" val="1846557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Appendix: </a:t>
            </a:r>
            <a:r>
              <a:rPr lang="en-US" smtClean="0">
                <a:solidFill>
                  <a:srgbClr val="00B050"/>
                </a:solidFill>
              </a:rPr>
              <a:t>params </a:t>
            </a:r>
            <a:r>
              <a:rPr lang="en-US" smtClean="0"/>
              <a:t>Usage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6972803"/>
              </p:ext>
            </p:extLst>
          </p:nvPr>
        </p:nvGraphicFramePr>
        <p:xfrm>
          <a:off x="-5" y="1186415"/>
          <a:ext cx="12192005" cy="5831381"/>
        </p:xfrm>
        <a:graphic>
          <a:graphicData uri="http://schemas.openxmlformats.org/drawingml/2006/table">
            <a:tbl>
              <a:tblPr firstRow="1" firstCol="1" bandCol="1">
                <a:tableStyleId>{69C7853C-536D-4A76-A0AE-DD22124D55A5}</a:tableStyleId>
              </a:tblPr>
              <a:tblGrid>
                <a:gridCol w="1730216">
                  <a:extLst>
                    <a:ext uri="{9D8B030D-6E8A-4147-A177-3AD203B41FA5}">
                      <a16:colId xmlns:a16="http://schemas.microsoft.com/office/drawing/2014/main" val="20000"/>
                    </a:ext>
                  </a:extLst>
                </a:gridCol>
                <a:gridCol w="268251">
                  <a:extLst>
                    <a:ext uri="{9D8B030D-6E8A-4147-A177-3AD203B41FA5}">
                      <a16:colId xmlns:a16="http://schemas.microsoft.com/office/drawing/2014/main" val="20001"/>
                    </a:ext>
                  </a:extLst>
                </a:gridCol>
                <a:gridCol w="268251">
                  <a:extLst>
                    <a:ext uri="{9D8B030D-6E8A-4147-A177-3AD203B41FA5}">
                      <a16:colId xmlns:a16="http://schemas.microsoft.com/office/drawing/2014/main" val="20002"/>
                    </a:ext>
                  </a:extLst>
                </a:gridCol>
                <a:gridCol w="268251">
                  <a:extLst>
                    <a:ext uri="{9D8B030D-6E8A-4147-A177-3AD203B41FA5}">
                      <a16:colId xmlns:a16="http://schemas.microsoft.com/office/drawing/2014/main" val="20003"/>
                    </a:ext>
                  </a:extLst>
                </a:gridCol>
                <a:gridCol w="268251">
                  <a:extLst>
                    <a:ext uri="{9D8B030D-6E8A-4147-A177-3AD203B41FA5}">
                      <a16:colId xmlns:a16="http://schemas.microsoft.com/office/drawing/2014/main" val="20004"/>
                    </a:ext>
                  </a:extLst>
                </a:gridCol>
                <a:gridCol w="268251">
                  <a:extLst>
                    <a:ext uri="{9D8B030D-6E8A-4147-A177-3AD203B41FA5}">
                      <a16:colId xmlns:a16="http://schemas.microsoft.com/office/drawing/2014/main" val="20005"/>
                    </a:ext>
                  </a:extLst>
                </a:gridCol>
                <a:gridCol w="268251">
                  <a:extLst>
                    <a:ext uri="{9D8B030D-6E8A-4147-A177-3AD203B41FA5}">
                      <a16:colId xmlns:a16="http://schemas.microsoft.com/office/drawing/2014/main" val="20006"/>
                    </a:ext>
                  </a:extLst>
                </a:gridCol>
                <a:gridCol w="268251">
                  <a:extLst>
                    <a:ext uri="{9D8B030D-6E8A-4147-A177-3AD203B41FA5}">
                      <a16:colId xmlns:a16="http://schemas.microsoft.com/office/drawing/2014/main" val="20007"/>
                    </a:ext>
                  </a:extLst>
                </a:gridCol>
                <a:gridCol w="268251">
                  <a:extLst>
                    <a:ext uri="{9D8B030D-6E8A-4147-A177-3AD203B41FA5}">
                      <a16:colId xmlns:a16="http://schemas.microsoft.com/office/drawing/2014/main" val="20008"/>
                    </a:ext>
                  </a:extLst>
                </a:gridCol>
                <a:gridCol w="268251">
                  <a:extLst>
                    <a:ext uri="{9D8B030D-6E8A-4147-A177-3AD203B41FA5}">
                      <a16:colId xmlns:a16="http://schemas.microsoft.com/office/drawing/2014/main" val="20009"/>
                    </a:ext>
                  </a:extLst>
                </a:gridCol>
                <a:gridCol w="268251">
                  <a:extLst>
                    <a:ext uri="{9D8B030D-6E8A-4147-A177-3AD203B41FA5}">
                      <a16:colId xmlns:a16="http://schemas.microsoft.com/office/drawing/2014/main" val="20010"/>
                    </a:ext>
                  </a:extLst>
                </a:gridCol>
                <a:gridCol w="268251">
                  <a:extLst>
                    <a:ext uri="{9D8B030D-6E8A-4147-A177-3AD203B41FA5}">
                      <a16:colId xmlns:a16="http://schemas.microsoft.com/office/drawing/2014/main" val="20011"/>
                    </a:ext>
                  </a:extLst>
                </a:gridCol>
                <a:gridCol w="268251">
                  <a:extLst>
                    <a:ext uri="{9D8B030D-6E8A-4147-A177-3AD203B41FA5}">
                      <a16:colId xmlns:a16="http://schemas.microsoft.com/office/drawing/2014/main" val="20012"/>
                    </a:ext>
                  </a:extLst>
                </a:gridCol>
                <a:gridCol w="268251">
                  <a:extLst>
                    <a:ext uri="{9D8B030D-6E8A-4147-A177-3AD203B41FA5}">
                      <a16:colId xmlns:a16="http://schemas.microsoft.com/office/drawing/2014/main" val="20013"/>
                    </a:ext>
                  </a:extLst>
                </a:gridCol>
                <a:gridCol w="268251">
                  <a:extLst>
                    <a:ext uri="{9D8B030D-6E8A-4147-A177-3AD203B41FA5}">
                      <a16:colId xmlns:a16="http://schemas.microsoft.com/office/drawing/2014/main" val="20014"/>
                    </a:ext>
                  </a:extLst>
                </a:gridCol>
                <a:gridCol w="268251">
                  <a:extLst>
                    <a:ext uri="{9D8B030D-6E8A-4147-A177-3AD203B41FA5}">
                      <a16:colId xmlns:a16="http://schemas.microsoft.com/office/drawing/2014/main" val="20015"/>
                    </a:ext>
                  </a:extLst>
                </a:gridCol>
                <a:gridCol w="268251">
                  <a:extLst>
                    <a:ext uri="{9D8B030D-6E8A-4147-A177-3AD203B41FA5}">
                      <a16:colId xmlns:a16="http://schemas.microsoft.com/office/drawing/2014/main" val="20016"/>
                    </a:ext>
                  </a:extLst>
                </a:gridCol>
                <a:gridCol w="268251">
                  <a:extLst>
                    <a:ext uri="{9D8B030D-6E8A-4147-A177-3AD203B41FA5}">
                      <a16:colId xmlns:a16="http://schemas.microsoft.com/office/drawing/2014/main" val="20017"/>
                    </a:ext>
                  </a:extLst>
                </a:gridCol>
                <a:gridCol w="268251">
                  <a:extLst>
                    <a:ext uri="{9D8B030D-6E8A-4147-A177-3AD203B41FA5}">
                      <a16:colId xmlns:a16="http://schemas.microsoft.com/office/drawing/2014/main" val="20018"/>
                    </a:ext>
                  </a:extLst>
                </a:gridCol>
                <a:gridCol w="268251">
                  <a:extLst>
                    <a:ext uri="{9D8B030D-6E8A-4147-A177-3AD203B41FA5}">
                      <a16:colId xmlns:a16="http://schemas.microsoft.com/office/drawing/2014/main" val="20019"/>
                    </a:ext>
                  </a:extLst>
                </a:gridCol>
                <a:gridCol w="268251">
                  <a:extLst>
                    <a:ext uri="{9D8B030D-6E8A-4147-A177-3AD203B41FA5}">
                      <a16:colId xmlns:a16="http://schemas.microsoft.com/office/drawing/2014/main" val="20020"/>
                    </a:ext>
                  </a:extLst>
                </a:gridCol>
                <a:gridCol w="268251">
                  <a:extLst>
                    <a:ext uri="{9D8B030D-6E8A-4147-A177-3AD203B41FA5}">
                      <a16:colId xmlns:a16="http://schemas.microsoft.com/office/drawing/2014/main" val="20021"/>
                    </a:ext>
                  </a:extLst>
                </a:gridCol>
                <a:gridCol w="268251">
                  <a:extLst>
                    <a:ext uri="{9D8B030D-6E8A-4147-A177-3AD203B41FA5}">
                      <a16:colId xmlns:a16="http://schemas.microsoft.com/office/drawing/2014/main" val="20022"/>
                    </a:ext>
                  </a:extLst>
                </a:gridCol>
                <a:gridCol w="268251">
                  <a:extLst>
                    <a:ext uri="{9D8B030D-6E8A-4147-A177-3AD203B41FA5}">
                      <a16:colId xmlns:a16="http://schemas.microsoft.com/office/drawing/2014/main" val="20023"/>
                    </a:ext>
                  </a:extLst>
                </a:gridCol>
                <a:gridCol w="268251">
                  <a:extLst>
                    <a:ext uri="{9D8B030D-6E8A-4147-A177-3AD203B41FA5}">
                      <a16:colId xmlns:a16="http://schemas.microsoft.com/office/drawing/2014/main" val="20024"/>
                    </a:ext>
                  </a:extLst>
                </a:gridCol>
                <a:gridCol w="268251">
                  <a:extLst>
                    <a:ext uri="{9D8B030D-6E8A-4147-A177-3AD203B41FA5}">
                      <a16:colId xmlns:a16="http://schemas.microsoft.com/office/drawing/2014/main" val="20025"/>
                    </a:ext>
                  </a:extLst>
                </a:gridCol>
                <a:gridCol w="268251">
                  <a:extLst>
                    <a:ext uri="{9D8B030D-6E8A-4147-A177-3AD203B41FA5}">
                      <a16:colId xmlns:a16="http://schemas.microsoft.com/office/drawing/2014/main" val="20026"/>
                    </a:ext>
                  </a:extLst>
                </a:gridCol>
                <a:gridCol w="268251">
                  <a:extLst>
                    <a:ext uri="{9D8B030D-6E8A-4147-A177-3AD203B41FA5}">
                      <a16:colId xmlns:a16="http://schemas.microsoft.com/office/drawing/2014/main" val="20027"/>
                    </a:ext>
                  </a:extLst>
                </a:gridCol>
                <a:gridCol w="268251">
                  <a:extLst>
                    <a:ext uri="{9D8B030D-6E8A-4147-A177-3AD203B41FA5}">
                      <a16:colId xmlns:a16="http://schemas.microsoft.com/office/drawing/2014/main" val="20028"/>
                    </a:ext>
                  </a:extLst>
                </a:gridCol>
                <a:gridCol w="268251">
                  <a:extLst>
                    <a:ext uri="{9D8B030D-6E8A-4147-A177-3AD203B41FA5}">
                      <a16:colId xmlns:a16="http://schemas.microsoft.com/office/drawing/2014/main" val="20029"/>
                    </a:ext>
                  </a:extLst>
                </a:gridCol>
                <a:gridCol w="268251">
                  <a:extLst>
                    <a:ext uri="{9D8B030D-6E8A-4147-A177-3AD203B41FA5}">
                      <a16:colId xmlns:a16="http://schemas.microsoft.com/office/drawing/2014/main" val="20030"/>
                    </a:ext>
                  </a:extLst>
                </a:gridCol>
                <a:gridCol w="268251">
                  <a:extLst>
                    <a:ext uri="{9D8B030D-6E8A-4147-A177-3AD203B41FA5}">
                      <a16:colId xmlns:a16="http://schemas.microsoft.com/office/drawing/2014/main" val="20031"/>
                    </a:ext>
                  </a:extLst>
                </a:gridCol>
                <a:gridCol w="268251">
                  <a:extLst>
                    <a:ext uri="{9D8B030D-6E8A-4147-A177-3AD203B41FA5}">
                      <a16:colId xmlns:a16="http://schemas.microsoft.com/office/drawing/2014/main" val="20032"/>
                    </a:ext>
                  </a:extLst>
                </a:gridCol>
                <a:gridCol w="268251">
                  <a:extLst>
                    <a:ext uri="{9D8B030D-6E8A-4147-A177-3AD203B41FA5}">
                      <a16:colId xmlns:a16="http://schemas.microsoft.com/office/drawing/2014/main" val="20033"/>
                    </a:ext>
                  </a:extLst>
                </a:gridCol>
                <a:gridCol w="268251">
                  <a:extLst>
                    <a:ext uri="{9D8B030D-6E8A-4147-A177-3AD203B41FA5}">
                      <a16:colId xmlns:a16="http://schemas.microsoft.com/office/drawing/2014/main" val="20034"/>
                    </a:ext>
                  </a:extLst>
                </a:gridCol>
                <a:gridCol w="268251">
                  <a:extLst>
                    <a:ext uri="{9D8B030D-6E8A-4147-A177-3AD203B41FA5}">
                      <a16:colId xmlns:a16="http://schemas.microsoft.com/office/drawing/2014/main" val="20035"/>
                    </a:ext>
                  </a:extLst>
                </a:gridCol>
                <a:gridCol w="268251">
                  <a:extLst>
                    <a:ext uri="{9D8B030D-6E8A-4147-A177-3AD203B41FA5}">
                      <a16:colId xmlns:a16="http://schemas.microsoft.com/office/drawing/2014/main" val="20036"/>
                    </a:ext>
                  </a:extLst>
                </a:gridCol>
                <a:gridCol w="268251">
                  <a:extLst>
                    <a:ext uri="{9D8B030D-6E8A-4147-A177-3AD203B41FA5}">
                      <a16:colId xmlns:a16="http://schemas.microsoft.com/office/drawing/2014/main" val="20037"/>
                    </a:ext>
                  </a:extLst>
                </a:gridCol>
                <a:gridCol w="268251">
                  <a:extLst>
                    <a:ext uri="{9D8B030D-6E8A-4147-A177-3AD203B41FA5}">
                      <a16:colId xmlns:a16="http://schemas.microsoft.com/office/drawing/2014/main" val="20038"/>
                    </a:ext>
                  </a:extLst>
                </a:gridCol>
                <a:gridCol w="268251">
                  <a:extLst>
                    <a:ext uri="{9D8B030D-6E8A-4147-A177-3AD203B41FA5}">
                      <a16:colId xmlns:a16="http://schemas.microsoft.com/office/drawing/2014/main" val="20039"/>
                    </a:ext>
                  </a:extLst>
                </a:gridCol>
              </a:tblGrid>
              <a:tr h="178619">
                <a:tc>
                  <a:txBody>
                    <a:bodyPr/>
                    <a:lstStyle/>
                    <a:p>
                      <a:pPr algn="l" fontAlgn="b"/>
                      <a:endParaRPr lang="en-US" sz="1050" b="0" i="0" u="none" strike="noStrike">
                        <a:solidFill>
                          <a:srgbClr val="000000"/>
                        </a:solidFill>
                        <a:effectLst/>
                        <a:latin typeface="Calibri" panose="020F0502020204030204" pitchFamily="34" charset="0"/>
                      </a:endParaRPr>
                    </a:p>
                  </a:txBody>
                  <a:tcPr marL="5675" marR="5675" marT="5675" marB="0" anchor="b"/>
                </a:tc>
                <a:tc gridSpan="39">
                  <a:txBody>
                    <a:bodyPr/>
                    <a:lstStyle/>
                    <a:p>
                      <a:pPr algn="ctr" fontAlgn="b"/>
                      <a:r>
                        <a:rPr lang="en-US" sz="1050" u="none" strike="noStrike">
                          <a:effectLst/>
                        </a:rPr>
                        <a:t>params</a:t>
                      </a:r>
                      <a:endParaRPr lang="en-US" sz="1050" b="0" i="0" u="none" strike="noStrike">
                        <a:solidFill>
                          <a:srgbClr val="000000"/>
                        </a:solidFill>
                        <a:effectLst/>
                        <a:latin typeface="Calibri" panose="020F0502020204030204" pitchFamily="34" charset="0"/>
                      </a:endParaRPr>
                    </a:p>
                  </a:txBody>
                  <a:tcPr marL="5675" marR="5675" marT="567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8619">
                <a:tc>
                  <a:txBody>
                    <a:bodyPr/>
                    <a:lstStyle/>
                    <a:p>
                      <a:pPr algn="l" fontAlgn="b"/>
                      <a:endParaRPr lang="en-US" sz="1050" b="0" i="0" u="none" strike="noStrike">
                        <a:solidFill>
                          <a:srgbClr val="000000"/>
                        </a:solidFill>
                        <a:effectLst/>
                        <a:latin typeface="Calibri" panose="020F0502020204030204" pitchFamily="34" charset="0"/>
                      </a:endParaRPr>
                    </a:p>
                  </a:txBody>
                  <a:tcPr marL="5675" marR="5675" marT="5675" marB="0" anchor="b"/>
                </a:tc>
                <a:tc rowSpan="5">
                  <a:txBody>
                    <a:bodyPr/>
                    <a:lstStyle/>
                    <a:p>
                      <a:pPr algn="ctr" fontAlgn="b"/>
                      <a:r>
                        <a:rPr lang="en-US" sz="1050" u="none" strike="noStrike">
                          <a:effectLst/>
                        </a:rPr>
                        <a:t>fig_size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fig_handle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dimension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rlimits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Nnns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Nwls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useGM</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xlimits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xscale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ylimits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yscale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climits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mode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Nregs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cbmode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cblabels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cbticks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bins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CH</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slices</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slices_type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orientation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view</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ctx</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alpha</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OL</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DR</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Scale</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BG</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TC</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PD</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Cmap.P</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Cmap.N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Cmap.flipP</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Cmap.flipN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Th.P</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Th.N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Saturation</a:t>
                      </a:r>
                      <a:endParaRPr lang="en-US" sz="1050" b="0" i="0" u="none" strike="noStrike">
                        <a:solidFill>
                          <a:srgbClr val="000000"/>
                        </a:solidFill>
                        <a:effectLst/>
                        <a:latin typeface="Calibri" panose="020F0502020204030204" pitchFamily="34" charset="0"/>
                      </a:endParaRPr>
                    </a:p>
                  </a:txBody>
                  <a:tcPr marL="5675" marR="5675" marT="5675" marB="0" vert="vert270" anchor="b"/>
                </a:tc>
                <a:tc rowSpan="5">
                  <a:txBody>
                    <a:bodyPr/>
                    <a:lstStyle/>
                    <a:p>
                      <a:pPr algn="ctr" fontAlgn="b"/>
                      <a:r>
                        <a:rPr lang="en-US" sz="1050" u="none" strike="noStrike">
                          <a:effectLst/>
                        </a:rPr>
                        <a:t>kernel</a:t>
                      </a:r>
                      <a:endParaRPr lang="en-US" sz="1050" b="0" i="0" u="none" strike="noStrike">
                        <a:solidFill>
                          <a:srgbClr val="000000"/>
                        </a:solidFill>
                        <a:effectLst/>
                        <a:latin typeface="Calibri" panose="020F0502020204030204" pitchFamily="34" charset="0"/>
                      </a:endParaRPr>
                    </a:p>
                  </a:txBody>
                  <a:tcPr marL="5675" marR="5675" marT="5675" marB="0" vert="vert270" anchor="b"/>
                </a:tc>
                <a:extLst>
                  <a:ext uri="{0D108BD9-81ED-4DB2-BD59-A6C34878D82A}">
                    <a16:rowId xmlns:a16="http://schemas.microsoft.com/office/drawing/2014/main" val="10001"/>
                  </a:ext>
                </a:extLst>
              </a:tr>
              <a:tr h="178619">
                <a:tc>
                  <a:txBody>
                    <a:bodyPr/>
                    <a:lstStyle/>
                    <a:p>
                      <a:pPr algn="l" fontAlgn="b"/>
                      <a:endParaRPr lang="en-US" sz="1050" b="0" i="0" u="none" strike="noStrike">
                        <a:solidFill>
                          <a:srgbClr val="000000"/>
                        </a:solidFill>
                        <a:effectLst/>
                        <a:latin typeface="Calibri" panose="020F0502020204030204" pitchFamily="34" charset="0"/>
                      </a:endParaRPr>
                    </a:p>
                  </a:txBody>
                  <a:tcPr marL="5675" marR="5675" marT="567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178619">
                <a:tc>
                  <a:txBody>
                    <a:bodyPr/>
                    <a:lstStyle/>
                    <a:p>
                      <a:pPr algn="l" fontAlgn="b"/>
                      <a:endParaRPr lang="en-US" sz="1050" b="0" i="0" u="none" strike="noStrike">
                        <a:solidFill>
                          <a:srgbClr val="000000"/>
                        </a:solidFill>
                        <a:effectLst/>
                        <a:latin typeface="Calibri" panose="020F0502020204030204" pitchFamily="34" charset="0"/>
                      </a:endParaRPr>
                    </a:p>
                  </a:txBody>
                  <a:tcPr marL="5675" marR="5675" marT="567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78619">
                <a:tc>
                  <a:txBody>
                    <a:bodyPr/>
                    <a:lstStyle/>
                    <a:p>
                      <a:pPr algn="l" fontAlgn="b"/>
                      <a:endParaRPr lang="en-US" sz="1050" b="0" i="0" u="none" strike="noStrike">
                        <a:solidFill>
                          <a:srgbClr val="000000"/>
                        </a:solidFill>
                        <a:effectLst/>
                        <a:latin typeface="Calibri" panose="020F0502020204030204" pitchFamily="34" charset="0"/>
                      </a:endParaRPr>
                    </a:p>
                  </a:txBody>
                  <a:tcPr marL="5675" marR="5675" marT="567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78619">
                <a:tc>
                  <a:txBody>
                    <a:bodyPr/>
                    <a:lstStyle/>
                    <a:p>
                      <a:pPr algn="l" fontAlgn="b"/>
                      <a:r>
                        <a:rPr lang="en-US" sz="1050" u="none" strike="noStrike">
                          <a:effectLst/>
                        </a:rPr>
                        <a:t>Function Name</a:t>
                      </a:r>
                      <a:endParaRPr lang="en-US" sz="1050" b="0" i="0" u="none" strike="noStrike">
                        <a:solidFill>
                          <a:srgbClr val="000000"/>
                        </a:solidFill>
                        <a:effectLst/>
                        <a:latin typeface="Calibri" panose="020F0502020204030204" pitchFamily="34" charset="0"/>
                      </a:endParaRPr>
                    </a:p>
                  </a:txBody>
                  <a:tcPr marL="5675" marR="5675" marT="567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178619">
                <a:tc>
                  <a:txBody>
                    <a:bodyPr/>
                    <a:lstStyle/>
                    <a:p>
                      <a:pPr algn="l" fontAlgn="b"/>
                      <a:r>
                        <a:rPr lang="en-US" sz="1050" u="none" strike="noStrike">
                          <a:effectLst/>
                        </a:rPr>
                        <a:t>adjust_brain_pos</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06"/>
                  </a:ext>
                </a:extLst>
              </a:tr>
              <a:tr h="178619">
                <a:tc>
                  <a:txBody>
                    <a:bodyPr/>
                    <a:lstStyle/>
                    <a:p>
                      <a:pPr algn="l" fontAlgn="b"/>
                      <a:r>
                        <a:rPr lang="en-US" sz="1050" u="none" strike="noStrike">
                          <a:effectLst/>
                        </a:rPr>
                        <a:t>applycmap.m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07"/>
                  </a:ext>
                </a:extLst>
              </a:tr>
              <a:tr h="178619">
                <a:tc>
                  <a:txBody>
                    <a:bodyPr/>
                    <a:lstStyle/>
                    <a:p>
                      <a:pPr algn="l" fontAlgn="b"/>
                      <a:r>
                        <a:rPr lang="en-US" sz="1050" u="none" strike="noStrike">
                          <a:effectLst/>
                        </a:rPr>
                        <a:t>PlotCap</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08"/>
                  </a:ext>
                </a:extLst>
              </a:tr>
              <a:tr h="178619">
                <a:tc>
                  <a:txBody>
                    <a:bodyPr/>
                    <a:lstStyle/>
                    <a:p>
                      <a:pPr algn="l" fontAlgn="b"/>
                      <a:r>
                        <a:rPr lang="en-US" sz="1050" u="none" strike="noStrike">
                          <a:effectLst/>
                        </a:rPr>
                        <a:t>PlotCapData.m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09"/>
                  </a:ext>
                </a:extLst>
              </a:tr>
              <a:tr h="178619">
                <a:tc>
                  <a:txBody>
                    <a:bodyPr/>
                    <a:lstStyle/>
                    <a:p>
                      <a:pPr algn="l" fontAlgn="b"/>
                      <a:r>
                        <a:rPr lang="en-US" sz="1050" u="none" strike="noStrike">
                          <a:effectLst/>
                        </a:rPr>
                        <a:t>PlotCapGoodMeas.m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0"/>
                  </a:ext>
                </a:extLst>
              </a:tr>
              <a:tr h="178619">
                <a:tc>
                  <a:txBody>
                    <a:bodyPr/>
                    <a:lstStyle/>
                    <a:p>
                      <a:pPr algn="l" fontAlgn="b"/>
                      <a:r>
                        <a:rPr lang="en-US" sz="1050" u="none" strike="noStrike">
                          <a:effectLst/>
                        </a:rPr>
                        <a:t>PlotCapMeanLL</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1"/>
                  </a:ext>
                </a:extLst>
              </a:tr>
              <a:tr h="178619">
                <a:tc>
                  <a:txBody>
                    <a:bodyPr/>
                    <a:lstStyle/>
                    <a:p>
                      <a:pPr algn="l" fontAlgn="b"/>
                      <a:r>
                        <a:rPr lang="en-US" sz="1050" u="none" strike="noStrike">
                          <a:effectLst/>
                        </a:rPr>
                        <a:t>PlotFalloffData.m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2"/>
                  </a:ext>
                </a:extLst>
              </a:tr>
              <a:tr h="178619">
                <a:tc>
                  <a:txBody>
                    <a:bodyPr/>
                    <a:lstStyle/>
                    <a:p>
                      <a:pPr algn="l" fontAlgn="b"/>
                      <a:r>
                        <a:rPr lang="en-US" sz="1050" u="none" strike="noStrike">
                          <a:effectLst/>
                        </a:rPr>
                        <a:t>PlotFalloffLL.m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3"/>
                  </a:ext>
                </a:extLst>
              </a:tr>
              <a:tr h="178619">
                <a:tc>
                  <a:txBody>
                    <a:bodyPr/>
                    <a:lstStyle/>
                    <a:p>
                      <a:pPr algn="l" fontAlgn="b"/>
                      <a:r>
                        <a:rPr lang="en-US" sz="1050" u="none" strike="noStrike">
                          <a:effectLst/>
                        </a:rPr>
                        <a:t>PlotGray.m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4"/>
                  </a:ext>
                </a:extLst>
              </a:tr>
              <a:tr h="178619">
                <a:tc>
                  <a:txBody>
                    <a:bodyPr/>
                    <a:lstStyle/>
                    <a:p>
                      <a:pPr algn="l" fontAlgn="b"/>
                      <a:r>
                        <a:rPr lang="en-US" sz="1050" u="none" strike="noStrike">
                          <a:effectLst/>
                        </a:rPr>
                        <a:t>PlotGrayData.m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5"/>
                  </a:ext>
                </a:extLst>
              </a:tr>
              <a:tr h="178619">
                <a:tc>
                  <a:txBody>
                    <a:bodyPr/>
                    <a:lstStyle/>
                    <a:p>
                      <a:pPr algn="l" fontAlgn="b"/>
                      <a:r>
                        <a:rPr lang="en-US" sz="1050" u="none" strike="noStrike">
                          <a:effectLst/>
                        </a:rPr>
                        <a:t>PlotHistogramData.m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6"/>
                  </a:ext>
                </a:extLst>
              </a:tr>
              <a:tr h="178619">
                <a:tc>
                  <a:txBody>
                    <a:bodyPr/>
                    <a:lstStyle/>
                    <a:p>
                      <a:pPr algn="l" fontAlgn="b"/>
                      <a:r>
                        <a:rPr lang="en-US" sz="1050" u="none" strike="noStrike">
                          <a:effectLst/>
                        </a:rPr>
                        <a:t>PlotHistogramSTD.m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7"/>
                  </a:ext>
                </a:extLst>
              </a:tr>
              <a:tr h="178619">
                <a:tc>
                  <a:txBody>
                    <a:bodyPr/>
                    <a:lstStyle/>
                    <a:p>
                      <a:pPr algn="l" fontAlgn="b"/>
                      <a:r>
                        <a:rPr lang="en-US" sz="1050" u="none" strike="noStrike">
                          <a:effectLst/>
                        </a:rPr>
                        <a:t>PlotInterpSurfMesh</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8"/>
                  </a:ext>
                </a:extLst>
              </a:tr>
              <a:tr h="178619">
                <a:tc>
                  <a:txBody>
                    <a:bodyPr/>
                    <a:lstStyle/>
                    <a:p>
                      <a:pPr algn="l" fontAlgn="b"/>
                      <a:r>
                        <a:rPr lang="en-US" sz="1050" u="none" strike="noStrike">
                          <a:effectLst/>
                        </a:rPr>
                        <a:t>PlotLRMeshes</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19"/>
                  </a:ext>
                </a:extLst>
              </a:tr>
              <a:tr h="178619">
                <a:tc>
                  <a:txBody>
                    <a:bodyPr/>
                    <a:lstStyle/>
                    <a:p>
                      <a:pPr algn="l" fontAlgn="b"/>
                      <a:r>
                        <a:rPr lang="en-US" sz="1050" u="none" strike="noStrike">
                          <a:effectLst/>
                        </a:rPr>
                        <a:t>PlotMeshSurface</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0"/>
                  </a:ext>
                </a:extLst>
              </a:tr>
              <a:tr h="178619">
                <a:tc>
                  <a:txBody>
                    <a:bodyPr/>
                    <a:lstStyle/>
                    <a:p>
                      <a:pPr algn="l" fontAlgn="b"/>
                      <a:r>
                        <a:rPr lang="en-US" sz="1050" u="none" strike="noStrike">
                          <a:effectLst/>
                        </a:rPr>
                        <a:t>PlotPowerSpectrumAllMeas.m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1"/>
                  </a:ext>
                </a:extLst>
              </a:tr>
              <a:tr h="178619">
                <a:tc>
                  <a:txBody>
                    <a:bodyPr/>
                    <a:lstStyle/>
                    <a:p>
                      <a:pPr algn="l" fontAlgn="b"/>
                      <a:r>
                        <a:rPr lang="en-US" sz="1050" u="none" strike="noStrike">
                          <a:effectLst/>
                        </a:rPr>
                        <a:t>PlotPowerSpectrumData.m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2"/>
                  </a:ext>
                </a:extLst>
              </a:tr>
              <a:tr h="178619">
                <a:tc>
                  <a:txBody>
                    <a:bodyPr/>
                    <a:lstStyle/>
                    <a:p>
                      <a:pPr algn="l" fontAlgn="b"/>
                      <a:r>
                        <a:rPr lang="en-US" sz="1050" u="none" strike="noStrike">
                          <a:effectLst/>
                        </a:rPr>
                        <a:t>PlotPowerSpectrumMean.m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3"/>
                  </a:ext>
                </a:extLst>
              </a:tr>
              <a:tr h="178619">
                <a:tc>
                  <a:txBody>
                    <a:bodyPr/>
                    <a:lstStyle/>
                    <a:p>
                      <a:pPr algn="l" fontAlgn="b"/>
                      <a:r>
                        <a:rPr lang="en-US" sz="1050" u="none" strike="noStrike">
                          <a:effectLst/>
                        </a:rPr>
                        <a:t>PlotSlices.m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4"/>
                  </a:ext>
                </a:extLst>
              </a:tr>
              <a:tr h="178619">
                <a:tc>
                  <a:txBody>
                    <a:bodyPr/>
                    <a:lstStyle/>
                    <a:p>
                      <a:pPr algn="l" fontAlgn="b"/>
                      <a:r>
                        <a:rPr lang="en-US" sz="1050" u="none" strike="noStrike">
                          <a:effectLst/>
                        </a:rPr>
                        <a:t>PlotSlicesMov.m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5"/>
                  </a:ext>
                </a:extLst>
              </a:tr>
              <a:tr h="178619">
                <a:tc>
                  <a:txBody>
                    <a:bodyPr/>
                    <a:lstStyle/>
                    <a:p>
                      <a:pPr algn="l" fontAlgn="b"/>
                      <a:r>
                        <a:rPr lang="en-US" sz="1050" u="none" strike="noStrike">
                          <a:effectLst/>
                        </a:rPr>
                        <a:t>PlotSlicesTimeTrace.m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6"/>
                  </a:ext>
                </a:extLst>
              </a:tr>
              <a:tr h="178619">
                <a:tc>
                  <a:txBody>
                    <a:bodyPr/>
                    <a:lstStyle/>
                    <a:p>
                      <a:pPr algn="l" fontAlgn="b"/>
                      <a:r>
                        <a:rPr lang="en-US" sz="1050" u="none" strike="noStrike">
                          <a:effectLst/>
                        </a:rPr>
                        <a:t>PlotTimeTraceAllMeas.m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7"/>
                  </a:ext>
                </a:extLst>
              </a:tr>
              <a:tr h="178619">
                <a:tc>
                  <a:txBody>
                    <a:bodyPr/>
                    <a:lstStyle/>
                    <a:p>
                      <a:pPr algn="l" fontAlgn="b"/>
                      <a:r>
                        <a:rPr lang="en-US" sz="1050" u="none" strike="noStrike">
                          <a:effectLst/>
                        </a:rPr>
                        <a:t>PlotTimeTraceData.m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8"/>
                  </a:ext>
                </a:extLst>
              </a:tr>
              <a:tr h="178619">
                <a:tc>
                  <a:txBody>
                    <a:bodyPr/>
                    <a:lstStyle/>
                    <a:p>
                      <a:pPr algn="l" fontAlgn="b"/>
                      <a:r>
                        <a:rPr lang="en-US" sz="1050" u="none" strike="noStrike">
                          <a:effectLst/>
                        </a:rPr>
                        <a:t>PlotTimeTraceMean.m</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29"/>
                  </a:ext>
                </a:extLst>
              </a:tr>
              <a:tr h="178619">
                <a:tc>
                  <a:txBody>
                    <a:bodyPr/>
                    <a:lstStyle/>
                    <a:p>
                      <a:pPr algn="l" fontAlgn="b"/>
                      <a:r>
                        <a:rPr lang="en-US" sz="1050" u="none" strike="noStrike">
                          <a:effectLst/>
                        </a:rPr>
                        <a:t>vol2surf_mesh</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r>
                        <a:rPr lang="en-US" sz="1050" u="none" strike="noStrike">
                          <a:effectLst/>
                        </a:rPr>
                        <a:t>X</a:t>
                      </a:r>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tc>
                  <a:txBody>
                    <a:bodyPr/>
                    <a:lstStyle/>
                    <a:p>
                      <a:pPr algn="ctr" fontAlgn="b"/>
                      <a:endParaRPr lang="en-US" sz="1050" b="0" i="0" u="none" strike="noStrike">
                        <a:solidFill>
                          <a:srgbClr val="000000"/>
                        </a:solidFill>
                        <a:effectLst/>
                        <a:latin typeface="Calibri" panose="020F0502020204030204" pitchFamily="34" charset="0"/>
                      </a:endParaRPr>
                    </a:p>
                  </a:txBody>
                  <a:tcPr marL="5675" marR="5675" marT="5675" marB="0" anchor="b"/>
                </a:tc>
                <a:extLst>
                  <a:ext uri="{0D108BD9-81ED-4DB2-BD59-A6C34878D82A}">
                    <a16:rowId xmlns:a16="http://schemas.microsoft.com/office/drawing/2014/main" val="10030"/>
                  </a:ext>
                </a:extLst>
              </a:tr>
            </a:tbl>
          </a:graphicData>
        </a:graphic>
      </p:graphicFrame>
    </p:spTree>
    <p:extLst>
      <p:ext uri="{BB962C8B-B14F-4D97-AF65-F5344CB8AC3E}">
        <p14:creationId xmlns:p14="http://schemas.microsoft.com/office/powerpoint/2010/main" val="156683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Mapping Hearing Words</a:t>
            </a:r>
            <a:endParaRPr lang="en-US" dirty="0"/>
          </a:p>
        </p:txBody>
      </p:sp>
      <p:sp>
        <p:nvSpPr>
          <p:cNvPr id="3" name="Content Placeholder 2"/>
          <p:cNvSpPr>
            <a:spLocks noGrp="1"/>
          </p:cNvSpPr>
          <p:nvPr>
            <p:ph sz="half" idx="1"/>
          </p:nvPr>
        </p:nvSpPr>
        <p:spPr>
          <a:xfrm>
            <a:off x="154379" y="1485900"/>
            <a:ext cx="6279268" cy="4555461"/>
          </a:xfrm>
        </p:spPr>
        <p:txBody>
          <a:bodyPr>
            <a:noAutofit/>
          </a:bodyPr>
          <a:lstStyle/>
          <a:p>
            <a:r>
              <a:rPr lang="en-US" sz="2000" smtClean="0"/>
              <a:t>In the hearing words (HW) paradigm, which we will use in this tutorial, a participant quietly listens to auditory stimuli presented through speakers.</a:t>
            </a:r>
          </a:p>
          <a:p>
            <a:endParaRPr lang="en-US" sz="2000"/>
          </a:p>
          <a:p>
            <a:r>
              <a:rPr lang="en-US" sz="2000" smtClean="0"/>
              <a:t>The stimuli are divided into six 30-second blocks (white rectangles on bottom-right), with one spoken word per s for 15 s, followed by 15 s of silence.</a:t>
            </a:r>
          </a:p>
          <a:p>
            <a:endParaRPr lang="en-US" sz="2000"/>
          </a:p>
          <a:p>
            <a:r>
              <a:rPr lang="en-US" sz="2000" smtClean="0"/>
              <a:t>These blocks are averaged together and reconstructed into a 5D time series movie of brain function: 3 dimensions of space, 1 dimension for time, and 1 dimension for Hemoglobin contrasts: oxy, deoxy, and total.</a:t>
            </a:r>
            <a:endParaRPr lang="en-US" sz="2000"/>
          </a:p>
        </p:txBody>
      </p:sp>
      <p:pic>
        <p:nvPicPr>
          <p:cNvPr id="5" name="Picture 4"/>
          <p:cNvPicPr>
            <a:picLocks noChangeAspect="1"/>
          </p:cNvPicPr>
          <p:nvPr/>
        </p:nvPicPr>
        <p:blipFill>
          <a:blip r:embed="rId3"/>
          <a:stretch>
            <a:fillRect/>
          </a:stretch>
        </p:blipFill>
        <p:spPr>
          <a:xfrm>
            <a:off x="6976876" y="198771"/>
            <a:ext cx="4709841" cy="4399983"/>
          </a:xfrm>
          <a:prstGeom prst="rect">
            <a:avLst/>
          </a:prstGeom>
        </p:spPr>
      </p:pic>
      <p:pic>
        <p:nvPicPr>
          <p:cNvPr id="4" name="Picture 3"/>
          <p:cNvPicPr>
            <a:picLocks noChangeAspect="1"/>
          </p:cNvPicPr>
          <p:nvPr/>
        </p:nvPicPr>
        <p:blipFill>
          <a:blip r:embed="rId4"/>
          <a:stretch>
            <a:fillRect/>
          </a:stretch>
        </p:blipFill>
        <p:spPr>
          <a:xfrm>
            <a:off x="6562569" y="4797525"/>
            <a:ext cx="5512619" cy="1841500"/>
          </a:xfrm>
          <a:prstGeom prst="rect">
            <a:avLst/>
          </a:prstGeom>
        </p:spPr>
      </p:pic>
    </p:spTree>
    <p:extLst>
      <p:ext uri="{BB962C8B-B14F-4D97-AF65-F5344CB8AC3E}">
        <p14:creationId xmlns:p14="http://schemas.microsoft.com/office/powerpoint/2010/main" val="28628048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Reconstructing Image Volumes</a:t>
            </a:r>
            <a:endParaRPr lang="en-US" dirty="0"/>
          </a:p>
        </p:txBody>
      </p:sp>
      <p:sp>
        <p:nvSpPr>
          <p:cNvPr id="3" name="Content Placeholder 2"/>
          <p:cNvSpPr>
            <a:spLocks noGrp="1"/>
          </p:cNvSpPr>
          <p:nvPr>
            <p:ph sz="half" idx="1"/>
          </p:nvPr>
        </p:nvSpPr>
        <p:spPr>
          <a:xfrm>
            <a:off x="42101" y="1158408"/>
            <a:ext cx="4858819" cy="4236312"/>
          </a:xfrm>
        </p:spPr>
        <p:txBody>
          <a:bodyPr>
            <a:noAutofit/>
          </a:bodyPr>
          <a:lstStyle/>
          <a:p>
            <a:r>
              <a:rPr lang="en-US" sz="2000" smtClean="0"/>
              <a:t>After block averaging, we must reconstruct our measurement pairs into an image volume. This is done by applying a Tikhonov inversion to a linear Rytov approximation.</a:t>
            </a:r>
            <a:br>
              <a:rPr lang="en-US" sz="2000" smtClean="0"/>
            </a:br>
            <a:r>
              <a:rPr lang="en-US" sz="2000" smtClean="0"/>
              <a:t/>
            </a:r>
            <a:br>
              <a:rPr lang="en-US" sz="2000" smtClean="0"/>
            </a:br>
            <a:r>
              <a:rPr lang="en-US" sz="2000" smtClean="0"/>
              <a:t>What this ultimately means is that in the equation at right, our measurements correspond to </a:t>
            </a:r>
            <a:r>
              <a:rPr lang="en-US" sz="2000" smtClean="0">
                <a:solidFill>
                  <a:srgbClr val="00B050"/>
                </a:solidFill>
              </a:rPr>
              <a:t>y</a:t>
            </a:r>
            <a:r>
              <a:rPr lang="en-US" sz="2000" smtClean="0"/>
              <a:t>, our sensitivity matrix is </a:t>
            </a:r>
            <a:r>
              <a:rPr lang="en-US" sz="2000" smtClean="0">
                <a:solidFill>
                  <a:srgbClr val="00B050"/>
                </a:solidFill>
              </a:rPr>
              <a:t>A</a:t>
            </a:r>
            <a:r>
              <a:rPr lang="en-US" sz="2000" smtClean="0"/>
              <a:t>, and the desired image volume is </a:t>
            </a:r>
            <a:r>
              <a:rPr lang="en-US" sz="2000" smtClean="0">
                <a:solidFill>
                  <a:srgbClr val="00B050"/>
                </a:solidFill>
              </a:rPr>
              <a:t>x</a:t>
            </a:r>
            <a:r>
              <a:rPr lang="en-US" sz="2000" smtClean="0"/>
              <a:t>.</a:t>
            </a:r>
          </a:p>
        </p:txBody>
      </p:sp>
      <p:grpSp>
        <p:nvGrpSpPr>
          <p:cNvPr id="6" name="Group 5"/>
          <p:cNvGrpSpPr/>
          <p:nvPr/>
        </p:nvGrpSpPr>
        <p:grpSpPr>
          <a:xfrm>
            <a:off x="4916950" y="1157054"/>
            <a:ext cx="7274208" cy="2109942"/>
            <a:chOff x="2164253" y="4108105"/>
            <a:chExt cx="9764187" cy="2665433"/>
          </a:xfrm>
        </p:grpSpPr>
        <p:pic>
          <p:nvPicPr>
            <p:cNvPr id="7" name="Picture 6"/>
            <p:cNvPicPr>
              <a:picLocks noChangeAspect="1"/>
            </p:cNvPicPr>
            <p:nvPr/>
          </p:nvPicPr>
          <p:blipFill>
            <a:blip r:embed="rId3"/>
            <a:stretch>
              <a:fillRect/>
            </a:stretch>
          </p:blipFill>
          <p:spPr>
            <a:xfrm>
              <a:off x="2164253" y="4108105"/>
              <a:ext cx="9764187" cy="2665433"/>
            </a:xfrm>
            <a:prstGeom prst="rect">
              <a:avLst/>
            </a:prstGeom>
          </p:spPr>
        </p:pic>
        <p:sp>
          <p:nvSpPr>
            <p:cNvPr id="8" name="Oval 7"/>
            <p:cNvSpPr/>
            <p:nvPr/>
          </p:nvSpPr>
          <p:spPr>
            <a:xfrm rot="2199015">
              <a:off x="4437888" y="5010912"/>
              <a:ext cx="438912" cy="18288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4620768" y="4690726"/>
              <a:ext cx="601447" cy="369332"/>
            </a:xfrm>
            <a:prstGeom prst="rect">
              <a:avLst/>
            </a:prstGeom>
            <a:noFill/>
          </p:spPr>
          <p:txBody>
            <a:bodyPr wrap="none" rtlCol="0">
              <a:spAutoFit/>
            </a:bodyPr>
            <a:lstStyle/>
            <a:p>
              <a:r>
                <a:rPr lang="en-US" smtClean="0">
                  <a:solidFill>
                    <a:srgbClr val="FF0000"/>
                  </a:solidFill>
                </a:rPr>
                <a:t>NN1</a:t>
              </a:r>
              <a:endParaRPr lang="en-US">
                <a:solidFill>
                  <a:srgbClr val="FF0000"/>
                </a:solidFill>
              </a:endParaRPr>
            </a:p>
          </p:txBody>
        </p:sp>
        <p:sp>
          <p:nvSpPr>
            <p:cNvPr id="10" name="Oval 9"/>
            <p:cNvSpPr/>
            <p:nvPr/>
          </p:nvSpPr>
          <p:spPr>
            <a:xfrm rot="1883989">
              <a:off x="6455329" y="5010364"/>
              <a:ext cx="582936" cy="231394"/>
            </a:xfrm>
            <a:prstGeom prst="ellipse">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TextBox 10"/>
            <p:cNvSpPr txBox="1"/>
            <p:nvPr/>
          </p:nvSpPr>
          <p:spPr>
            <a:xfrm>
              <a:off x="6722838" y="4713324"/>
              <a:ext cx="601447" cy="369332"/>
            </a:xfrm>
            <a:prstGeom prst="rect">
              <a:avLst/>
            </a:prstGeom>
            <a:noFill/>
          </p:spPr>
          <p:txBody>
            <a:bodyPr wrap="none" rtlCol="0">
              <a:spAutoFit/>
            </a:bodyPr>
            <a:lstStyle/>
            <a:p>
              <a:r>
                <a:rPr lang="en-US" smtClean="0">
                  <a:solidFill>
                    <a:srgbClr val="FF0000"/>
                  </a:solidFill>
                </a:rPr>
                <a:t>NN2</a:t>
              </a:r>
              <a:endParaRPr lang="en-US">
                <a:solidFill>
                  <a:srgbClr val="FF0000"/>
                </a:solidFill>
              </a:endParaRPr>
            </a:p>
          </p:txBody>
        </p:sp>
        <p:sp>
          <p:nvSpPr>
            <p:cNvPr id="12" name="Oval 11"/>
            <p:cNvSpPr/>
            <p:nvPr/>
          </p:nvSpPr>
          <p:spPr>
            <a:xfrm rot="19033626">
              <a:off x="9091158" y="4988383"/>
              <a:ext cx="781985" cy="26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71068" y="4690726"/>
              <a:ext cx="601447" cy="369332"/>
            </a:xfrm>
            <a:prstGeom prst="rect">
              <a:avLst/>
            </a:prstGeom>
            <a:noFill/>
          </p:spPr>
          <p:txBody>
            <a:bodyPr wrap="none" rtlCol="0">
              <a:spAutoFit/>
            </a:bodyPr>
            <a:lstStyle/>
            <a:p>
              <a:r>
                <a:rPr lang="en-US" smtClean="0">
                  <a:solidFill>
                    <a:srgbClr val="FF0000"/>
                  </a:solidFill>
                </a:rPr>
                <a:t>NN3</a:t>
              </a:r>
              <a:endParaRPr lang="en-US">
                <a:solidFill>
                  <a:srgbClr val="FF0000"/>
                </a:solidFill>
              </a:endParaRPr>
            </a:p>
          </p:txBody>
        </p:sp>
        <p:sp>
          <p:nvSpPr>
            <p:cNvPr id="14" name="Oval 13"/>
            <p:cNvSpPr/>
            <p:nvPr/>
          </p:nvSpPr>
          <p:spPr>
            <a:xfrm rot="4276793">
              <a:off x="3510054" y="5563328"/>
              <a:ext cx="843870" cy="285383"/>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3473862" y="6091950"/>
              <a:ext cx="601447" cy="369332"/>
            </a:xfrm>
            <a:prstGeom prst="rect">
              <a:avLst/>
            </a:prstGeom>
            <a:noFill/>
          </p:spPr>
          <p:txBody>
            <a:bodyPr wrap="none" rtlCol="0">
              <a:spAutoFit/>
            </a:bodyPr>
            <a:lstStyle/>
            <a:p>
              <a:r>
                <a:rPr lang="en-US" smtClean="0">
                  <a:solidFill>
                    <a:srgbClr val="FF0000"/>
                  </a:solidFill>
                </a:rPr>
                <a:t>NN4</a:t>
              </a:r>
              <a:endParaRPr lang="en-US">
                <a:solidFill>
                  <a:srgbClr val="FF0000"/>
                </a:solidFill>
              </a:endParaRPr>
            </a:p>
          </p:txBody>
        </p:sp>
        <p:sp>
          <p:nvSpPr>
            <p:cNvPr id="16" name="Oval 15"/>
            <p:cNvSpPr/>
            <p:nvPr/>
          </p:nvSpPr>
          <p:spPr>
            <a:xfrm rot="3601171">
              <a:off x="9840940" y="5470114"/>
              <a:ext cx="995857" cy="24174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p:cNvSpPr txBox="1"/>
            <p:nvPr/>
          </p:nvSpPr>
          <p:spPr>
            <a:xfrm>
              <a:off x="9995868" y="5966764"/>
              <a:ext cx="601447" cy="369332"/>
            </a:xfrm>
            <a:prstGeom prst="rect">
              <a:avLst/>
            </a:prstGeom>
            <a:noFill/>
          </p:spPr>
          <p:txBody>
            <a:bodyPr wrap="none" rtlCol="0">
              <a:spAutoFit/>
            </a:bodyPr>
            <a:lstStyle/>
            <a:p>
              <a:r>
                <a:rPr lang="en-US" smtClean="0">
                  <a:solidFill>
                    <a:srgbClr val="FF0000"/>
                  </a:solidFill>
                </a:rPr>
                <a:t>NN5</a:t>
              </a:r>
              <a:endParaRPr lang="en-US">
                <a:solidFill>
                  <a:srgbClr val="FF0000"/>
                </a:solidFill>
              </a:endParaRPr>
            </a:p>
          </p:txBody>
        </p:sp>
      </p:grpSp>
      <mc:AlternateContent xmlns:mc="http://schemas.openxmlformats.org/markup-compatibility/2006" xmlns:a14="http://schemas.microsoft.com/office/drawing/2010/main">
        <mc:Choice Requires="a14">
          <p:sp>
            <p:nvSpPr>
              <p:cNvPr id="18" name="TextBox 17"/>
              <p:cNvSpPr txBox="1"/>
              <p:nvPr/>
            </p:nvSpPr>
            <p:spPr>
              <a:xfrm>
                <a:off x="7838912" y="3453696"/>
                <a:ext cx="184440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𝐴𝑥</m:t>
                      </m:r>
                    </m:oMath>
                  </m:oMathPara>
                </a14:m>
                <a:endParaRPr lang="en-US" sz="3200"/>
              </a:p>
            </p:txBody>
          </p:sp>
        </mc:Choice>
        <mc:Fallback xmlns="">
          <p:sp>
            <p:nvSpPr>
              <p:cNvPr id="18" name="TextBox 17"/>
              <p:cNvSpPr txBox="1">
                <a:spLocks noRot="1" noChangeAspect="1" noMove="1" noResize="1" noEditPoints="1" noAdjustHandles="1" noChangeArrowheads="1" noChangeShapeType="1" noTextEdit="1"/>
              </p:cNvSpPr>
              <p:nvPr/>
            </p:nvSpPr>
            <p:spPr>
              <a:xfrm>
                <a:off x="7838912" y="3453696"/>
                <a:ext cx="1844405" cy="584775"/>
              </a:xfrm>
              <a:prstGeom prst="rect">
                <a:avLst/>
              </a:prstGeom>
              <a:blipFill rotWithShape="0">
                <a:blip r:embed="rId4"/>
                <a:stretch>
                  <a:fillRect/>
                </a:stretch>
              </a:blipFill>
            </p:spPr>
            <p:txBody>
              <a:bodyPr/>
              <a:lstStyle/>
              <a:p>
                <a:r>
                  <a:rPr lang="en-US">
                    <a:noFill/>
                  </a:rPr>
                  <a:t> </a:t>
                </a:r>
              </a:p>
            </p:txBody>
          </p:sp>
        </mc:Fallback>
      </mc:AlternateContent>
      <p:sp>
        <p:nvSpPr>
          <p:cNvPr id="19" name="Content Placeholder 2"/>
          <p:cNvSpPr>
            <a:spLocks noGrp="1"/>
          </p:cNvSpPr>
          <p:nvPr>
            <p:ph sz="half" idx="1"/>
          </p:nvPr>
        </p:nvSpPr>
        <p:spPr>
          <a:xfrm>
            <a:off x="42101" y="4801219"/>
            <a:ext cx="8270943" cy="1434183"/>
          </a:xfrm>
        </p:spPr>
        <p:txBody>
          <a:bodyPr>
            <a:noAutofit/>
          </a:bodyPr>
          <a:lstStyle/>
          <a:p>
            <a:r>
              <a:rPr lang="en-US" sz="2000" smtClean="0"/>
              <a:t>After the reconstruction, we use the differing extinction coefficients of deoxy- and oxy-hemoglobin (</a:t>
            </a:r>
            <a:r>
              <a:rPr lang="en-US" sz="2000" smtClean="0">
                <a:solidFill>
                  <a:srgbClr val="00B050"/>
                </a:solidFill>
              </a:rPr>
              <a:t>HbO</a:t>
            </a:r>
            <a:r>
              <a:rPr lang="en-US" sz="2000" smtClean="0"/>
              <a:t> and </a:t>
            </a:r>
            <a:r>
              <a:rPr lang="en-US" sz="2000" smtClean="0">
                <a:solidFill>
                  <a:srgbClr val="00B050"/>
                </a:solidFill>
              </a:rPr>
              <a:t>HbR</a:t>
            </a:r>
            <a:r>
              <a:rPr lang="en-US" sz="2000" smtClean="0"/>
              <a:t>, respectively) at our two wavelengths (750 and 850 nm) to isolate each concentration from the other and calculate functional neural activity maps.</a:t>
            </a:r>
          </a:p>
        </p:txBody>
      </p:sp>
      <p:pic>
        <p:nvPicPr>
          <p:cNvPr id="4" name="Picture 3"/>
          <p:cNvPicPr>
            <a:picLocks noChangeAspect="1"/>
          </p:cNvPicPr>
          <p:nvPr/>
        </p:nvPicPr>
        <p:blipFill>
          <a:blip r:embed="rId5"/>
          <a:stretch>
            <a:fillRect/>
          </a:stretch>
        </p:blipFill>
        <p:spPr>
          <a:xfrm>
            <a:off x="8537079" y="4158302"/>
            <a:ext cx="3381102" cy="2673689"/>
          </a:xfrm>
          <a:prstGeom prst="rect">
            <a:avLst/>
          </a:prstGeom>
        </p:spPr>
      </p:pic>
    </p:spTree>
    <p:extLst>
      <p:ext uri="{BB962C8B-B14F-4D97-AF65-F5344CB8AC3E}">
        <p14:creationId xmlns:p14="http://schemas.microsoft.com/office/powerpoint/2010/main" val="113633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596668" cy="1320800"/>
          </a:xfrm>
        </p:spPr>
        <p:txBody>
          <a:bodyPr/>
          <a:lstStyle/>
          <a:p>
            <a:r>
              <a:rPr lang="en-US" smtClean="0"/>
              <a:t>HD-DOT Sensitivity Profile</a:t>
            </a:r>
            <a:endParaRPr lang="en-US"/>
          </a:p>
        </p:txBody>
      </p:sp>
      <p:sp>
        <p:nvSpPr>
          <p:cNvPr id="9" name="Content Placeholder 8"/>
          <p:cNvSpPr>
            <a:spLocks noGrp="1"/>
          </p:cNvSpPr>
          <p:nvPr>
            <p:ph sz="half" idx="1"/>
          </p:nvPr>
        </p:nvSpPr>
        <p:spPr>
          <a:xfrm>
            <a:off x="0" y="1920240"/>
            <a:ext cx="5316583" cy="4454434"/>
          </a:xfrm>
        </p:spPr>
        <p:txBody>
          <a:bodyPr>
            <a:normAutofit/>
          </a:bodyPr>
          <a:lstStyle/>
          <a:p>
            <a:r>
              <a:rPr lang="en-US" sz="2000" smtClean="0"/>
              <a:t>On the right is a sensitivity profile for a single source-detector pair (a), and for the entire HD-DOT large cap system (b), which was used to gather the measurements we are using for our examples in this tutorial.</a:t>
            </a:r>
          </a:p>
          <a:p>
            <a:endParaRPr lang="en-US" sz="2000"/>
          </a:p>
          <a:p>
            <a:r>
              <a:rPr lang="en-US" sz="2000" smtClean="0"/>
              <a:t>The summed sensitivity profile in (b) also essentially gives us our field of view (FOV) for the system. Note that this FOV overlaps with tissue superficial to the brain of the underlain atlas, such as scalp and skull.</a:t>
            </a:r>
            <a:endParaRPr lang="en-US" sz="2000"/>
          </a:p>
        </p:txBody>
      </p:sp>
      <p:pic>
        <p:nvPicPr>
          <p:cNvPr id="13" name="Content Placeholder 12"/>
          <p:cNvPicPr>
            <a:picLocks noGrp="1" noChangeAspect="1"/>
          </p:cNvPicPr>
          <p:nvPr>
            <p:ph sz="half" idx="2"/>
          </p:nvPr>
        </p:nvPicPr>
        <p:blipFill>
          <a:blip r:embed="rId2"/>
          <a:stretch>
            <a:fillRect/>
          </a:stretch>
        </p:blipFill>
        <p:spPr>
          <a:xfrm>
            <a:off x="5463538" y="2312126"/>
            <a:ext cx="6579685" cy="3116693"/>
          </a:xfrm>
          <a:prstGeom prst="rect">
            <a:avLst/>
          </a:prstGeom>
        </p:spPr>
      </p:pic>
    </p:spTree>
    <p:extLst>
      <p:ext uri="{BB962C8B-B14F-4D97-AF65-F5344CB8AC3E}">
        <p14:creationId xmlns:p14="http://schemas.microsoft.com/office/powerpoint/2010/main" val="252359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Lists of Files and Functions</a:t>
            </a:r>
            <a:endParaRPr lang="en-US"/>
          </a:p>
        </p:txBody>
      </p:sp>
      <p:sp>
        <p:nvSpPr>
          <p:cNvPr id="3" name="Content Placeholder 2"/>
          <p:cNvSpPr>
            <a:spLocks noGrp="1"/>
          </p:cNvSpPr>
          <p:nvPr>
            <p:ph type="body" idx="1"/>
          </p:nvPr>
        </p:nvSpPr>
        <p:spPr/>
        <p:txBody>
          <a:bodyPr/>
          <a:lstStyle/>
          <a:p>
            <a:r>
              <a:rPr lang="en-US" smtClean="0"/>
              <a:t>In this section, you will find complete lists of all files and functions contained in NeuroDOT 2.2.0 Base.</a:t>
            </a:r>
            <a:endParaRPr lang="en-US"/>
          </a:p>
        </p:txBody>
      </p:sp>
    </p:spTree>
    <p:extLst>
      <p:ext uri="{BB962C8B-B14F-4D97-AF65-F5344CB8AC3E}">
        <p14:creationId xmlns:p14="http://schemas.microsoft.com/office/powerpoint/2010/main" val="254810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smtClean="0"/>
              <a:t>List of Documentation Files</a:t>
            </a:r>
            <a:endParaRPr lang="en-US"/>
          </a:p>
        </p:txBody>
      </p:sp>
      <p:sp>
        <p:nvSpPr>
          <p:cNvPr id="3" name="Content Placeholder 2"/>
          <p:cNvSpPr>
            <a:spLocks noGrp="1"/>
          </p:cNvSpPr>
          <p:nvPr>
            <p:ph idx="1"/>
          </p:nvPr>
        </p:nvSpPr>
        <p:spPr>
          <a:xfrm>
            <a:off x="0" y="1993900"/>
            <a:ext cx="12192000" cy="3378200"/>
          </a:xfrm>
        </p:spPr>
        <p:txBody>
          <a:bodyPr numCol="2">
            <a:noAutofit/>
          </a:bodyPr>
          <a:lstStyle/>
          <a:p>
            <a:pPr>
              <a:spcBef>
                <a:spcPts val="0"/>
              </a:spcBef>
            </a:pPr>
            <a:r>
              <a:rPr lang="en-US" smtClean="0"/>
              <a:t>NeuroDOT 2.2.0 Base Quick </a:t>
            </a:r>
            <a:r>
              <a:rPr lang="en-US"/>
              <a:t>Start </a:t>
            </a:r>
            <a:r>
              <a:rPr lang="en-US" smtClean="0"/>
              <a:t>Guide.pptx</a:t>
            </a:r>
          </a:p>
          <a:p>
            <a:pPr>
              <a:spcBef>
                <a:spcPts val="0"/>
              </a:spcBef>
            </a:pPr>
            <a:r>
              <a:rPr lang="en-US" smtClean="0"/>
              <a:t>/</a:t>
            </a:r>
            <a:r>
              <a:rPr lang="en-US"/>
              <a:t>Documentation</a:t>
            </a:r>
            <a:endParaRPr lang="en-US" smtClean="0"/>
          </a:p>
          <a:p>
            <a:pPr lvl="1">
              <a:spcBef>
                <a:spcPts val="0"/>
              </a:spcBef>
            </a:pPr>
            <a:r>
              <a:rPr lang="en-US" smtClean="0"/>
              <a:t>/readme.txt</a:t>
            </a:r>
          </a:p>
          <a:p>
            <a:pPr lvl="1">
              <a:spcBef>
                <a:spcPts val="0"/>
              </a:spcBef>
            </a:pPr>
            <a:r>
              <a:rPr lang="en-US" smtClean="0"/>
              <a:t>/NeuroDOT 2.2.0 Base </a:t>
            </a:r>
            <a:r>
              <a:rPr lang="en-US"/>
              <a:t>User </a:t>
            </a:r>
            <a:r>
              <a:rPr lang="en-US" smtClean="0"/>
              <a:t>Manual.docx</a:t>
            </a:r>
          </a:p>
          <a:p>
            <a:pPr lvl="1">
              <a:spcBef>
                <a:spcPts val="0"/>
              </a:spcBef>
            </a:pPr>
            <a:r>
              <a:rPr lang="en-US" smtClean="0"/>
              <a:t>/Appendices</a:t>
            </a:r>
          </a:p>
          <a:p>
            <a:pPr lvl="2">
              <a:spcBef>
                <a:spcPts val="0"/>
              </a:spcBef>
            </a:pPr>
            <a:r>
              <a:rPr lang="en-US" smtClean="0"/>
              <a:t>/Sample Results</a:t>
            </a:r>
            <a:endParaRPr lang="en-US"/>
          </a:p>
          <a:p>
            <a:pPr lvl="3">
              <a:spcBef>
                <a:spcPts val="0"/>
              </a:spcBef>
            </a:pPr>
            <a:r>
              <a:rPr lang="en-US"/>
              <a:t>/NeuroDOT 2.2.0 Base Appendix - AC Sample Results.pptx</a:t>
            </a:r>
          </a:p>
          <a:p>
            <a:pPr lvl="3">
              <a:spcBef>
                <a:spcPts val="0"/>
              </a:spcBef>
            </a:pPr>
            <a:r>
              <a:rPr lang="en-US"/>
              <a:t>/NeuroDOT 2.2.0 Base Appendix - GV Sample Results.pptx</a:t>
            </a:r>
          </a:p>
          <a:p>
            <a:pPr lvl="3">
              <a:spcBef>
                <a:spcPts val="0"/>
              </a:spcBef>
            </a:pPr>
            <a:r>
              <a:rPr lang="en-US"/>
              <a:t>/NeuroDOT 2.2.0 Base Appendix - HW Sample 2 Results.pptx</a:t>
            </a:r>
          </a:p>
          <a:p>
            <a:pPr lvl="3">
              <a:spcBef>
                <a:spcPts val="0"/>
              </a:spcBef>
            </a:pPr>
            <a:r>
              <a:rPr lang="en-US"/>
              <a:t>/NeuroDOT 2.2.0 Base Appendix - HW Sample </a:t>
            </a:r>
            <a:r>
              <a:rPr lang="en-US" smtClean="0"/>
              <a:t>Noisy </a:t>
            </a:r>
            <a:r>
              <a:rPr lang="en-US"/>
              <a:t>Results.pptx</a:t>
            </a:r>
          </a:p>
          <a:p>
            <a:pPr lvl="3">
              <a:spcBef>
                <a:spcPts val="0"/>
              </a:spcBef>
            </a:pPr>
            <a:r>
              <a:rPr lang="en-US"/>
              <a:t>/NeuroDOT 2.2.0 Base Appendix - RW Sample </a:t>
            </a:r>
            <a:r>
              <a:rPr lang="en-US" smtClean="0"/>
              <a:t>Results.pptx</a:t>
            </a:r>
          </a:p>
          <a:p>
            <a:pPr lvl="2">
              <a:spcBef>
                <a:spcPts val="0"/>
              </a:spcBef>
            </a:pPr>
            <a:r>
              <a:rPr lang="en-US" smtClean="0"/>
              <a:t>/</a:t>
            </a:r>
            <a:r>
              <a:rPr lang="en-US"/>
              <a:t>NeuroDOT 2.2.0 Base Appendix - </a:t>
            </a:r>
            <a:r>
              <a:rPr lang="en-US" smtClean="0"/>
              <a:t>Atlases.pptx</a:t>
            </a:r>
          </a:p>
          <a:p>
            <a:pPr lvl="2">
              <a:spcBef>
                <a:spcPts val="0"/>
              </a:spcBef>
            </a:pPr>
            <a:r>
              <a:rPr lang="en-US" smtClean="0"/>
              <a:t>/NeuroDOT </a:t>
            </a:r>
            <a:r>
              <a:rPr lang="en-US"/>
              <a:t>2.2.0 Base Appendix - File </a:t>
            </a:r>
            <a:r>
              <a:rPr lang="en-US" smtClean="0"/>
              <a:t>IO.pptx</a:t>
            </a:r>
            <a:endParaRPr lang="en-US"/>
          </a:p>
          <a:p>
            <a:pPr lvl="2">
              <a:spcBef>
                <a:spcPts val="0"/>
              </a:spcBef>
            </a:pPr>
            <a:r>
              <a:rPr lang="en-US"/>
              <a:t>/NeuroDOT 2.2.0 Base Appendix - Pipeline Diagrams.pptx</a:t>
            </a:r>
          </a:p>
          <a:p>
            <a:pPr lvl="2">
              <a:spcBef>
                <a:spcPts val="0"/>
              </a:spcBef>
            </a:pPr>
            <a:r>
              <a:rPr lang="en-US" smtClean="0"/>
              <a:t>/</a:t>
            </a:r>
            <a:r>
              <a:rPr lang="en-US"/>
              <a:t>NeuroDOT 2.2.0 Base Appendix - Preprocessing Pipeline Analysis.pptx</a:t>
            </a:r>
            <a:endParaRPr lang="en-US" smtClean="0"/>
          </a:p>
          <a:p>
            <a:pPr lvl="1">
              <a:spcBef>
                <a:spcPts val="0"/>
              </a:spcBef>
            </a:pPr>
            <a:r>
              <a:rPr lang="en-US" smtClean="0"/>
              <a:t>/MATLAB_Help_Files</a:t>
            </a:r>
          </a:p>
          <a:p>
            <a:pPr lvl="1">
              <a:spcBef>
                <a:spcPts val="0"/>
              </a:spcBef>
            </a:pPr>
            <a:r>
              <a:rPr lang="en-US" smtClean="0"/>
              <a:t>/Scripts</a:t>
            </a:r>
          </a:p>
          <a:p>
            <a:pPr lvl="2">
              <a:spcBef>
                <a:spcPts val="0"/>
              </a:spcBef>
            </a:pPr>
            <a:r>
              <a:rPr lang="en-US" smtClean="0"/>
              <a:t>/</a:t>
            </a:r>
            <a:r>
              <a:rPr lang="en-US"/>
              <a:t>NeuroDOT_Base_DOT_Processing_Script.m</a:t>
            </a:r>
          </a:p>
          <a:p>
            <a:pPr lvl="2">
              <a:spcBef>
                <a:spcPts val="0"/>
              </a:spcBef>
            </a:pPr>
            <a:r>
              <a:rPr lang="en-US" smtClean="0"/>
              <a:t>/NeuroDOT_Base_Preprocessing_Pipeline_Script.m</a:t>
            </a:r>
            <a:endParaRPr lang="en-US"/>
          </a:p>
          <a:p>
            <a:pPr lvl="2">
              <a:spcBef>
                <a:spcPts val="0"/>
              </a:spcBef>
            </a:pPr>
            <a:r>
              <a:rPr lang="en-US"/>
              <a:t>/NeuroDOT_Base_Reconstruction_Pipeline_Script.m</a:t>
            </a:r>
          </a:p>
          <a:p>
            <a:pPr lvl="1">
              <a:spcBef>
                <a:spcPts val="0"/>
              </a:spcBef>
            </a:pPr>
            <a:r>
              <a:rPr lang="en-US" smtClean="0"/>
              <a:t>/Tutorials</a:t>
            </a:r>
          </a:p>
          <a:p>
            <a:pPr lvl="2">
              <a:spcBef>
                <a:spcPts val="0"/>
              </a:spcBef>
            </a:pPr>
            <a:r>
              <a:rPr lang="en-US" smtClean="0"/>
              <a:t>/NeuroDOT 2.2.0 Base Tutorial - Overview.pptx</a:t>
            </a:r>
            <a:endParaRPr lang="en-US"/>
          </a:p>
          <a:p>
            <a:pPr lvl="2">
              <a:spcBef>
                <a:spcPts val="0"/>
              </a:spcBef>
            </a:pPr>
            <a:r>
              <a:rPr lang="en-US" smtClean="0"/>
              <a:t>/NeuroDOT 2.2.0 Base Tutorial - DOT Processing Pipeline.pptx</a:t>
            </a:r>
          </a:p>
        </p:txBody>
      </p:sp>
      <p:sp>
        <p:nvSpPr>
          <p:cNvPr id="4" name="Rectangle 3"/>
          <p:cNvSpPr/>
          <p:nvPr/>
        </p:nvSpPr>
        <p:spPr>
          <a:xfrm>
            <a:off x="0" y="6581001"/>
            <a:ext cx="3793474" cy="276999"/>
          </a:xfrm>
          <a:prstGeom prst="rect">
            <a:avLst/>
          </a:prstGeom>
        </p:spPr>
        <p:txBody>
          <a:bodyPr wrap="none">
            <a:spAutoFit/>
          </a:bodyPr>
          <a:lstStyle/>
          <a:p>
            <a:r>
              <a:rPr lang="en-US" sz="1200"/>
              <a:t>* This sample is the primary subject of the </a:t>
            </a:r>
            <a:r>
              <a:rPr lang="en-US" sz="1200" smtClean="0"/>
              <a:t>tutorials.</a:t>
            </a:r>
            <a:endParaRPr lang="en-US" sz="1200"/>
          </a:p>
        </p:txBody>
      </p:sp>
    </p:spTree>
    <p:extLst>
      <p:ext uri="{BB962C8B-B14F-4D97-AF65-F5344CB8AC3E}">
        <p14:creationId xmlns:p14="http://schemas.microsoft.com/office/powerpoint/2010/main" val="2147439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60227</TotalTime>
  <Words>3460</Words>
  <Application>Microsoft Office PowerPoint</Application>
  <PresentationFormat>Widescreen</PresentationFormat>
  <Paragraphs>827</Paragraphs>
  <Slides>44</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Trebuchet MS</vt:lpstr>
      <vt:lpstr>Wingdings 3</vt:lpstr>
      <vt:lpstr>Facet</vt:lpstr>
      <vt:lpstr>NeuroDOT 2.2.0 Base</vt:lpstr>
      <vt:lpstr>PowerPoint Presentation</vt:lpstr>
      <vt:lpstr>Intro to NeuroDOT 2.2.0</vt:lpstr>
      <vt:lpstr>Diffuse Optical Tomography</vt:lpstr>
      <vt:lpstr>Mapping Hearing Words</vt:lpstr>
      <vt:lpstr>Reconstructing Image Volumes</vt:lpstr>
      <vt:lpstr>HD-DOT Sensitivity Profile</vt:lpstr>
      <vt:lpstr>Lists of Files and Functions</vt:lpstr>
      <vt:lpstr>List of Documentation Files</vt:lpstr>
      <vt:lpstr>List of Data and Support Files</vt:lpstr>
      <vt:lpstr>List of Functions (1)</vt:lpstr>
      <vt:lpstr>List of Functions (2)</vt:lpstr>
      <vt:lpstr>Data Structures</vt:lpstr>
      <vt:lpstr>Data Structures</vt:lpstr>
      <vt:lpstr>Data Structures: data</vt:lpstr>
      <vt:lpstr>Data Structures: info</vt:lpstr>
      <vt:lpstr>In Detail: info.system and info.paradigm</vt:lpstr>
      <vt:lpstr>In Detail: The info.pairs table</vt:lpstr>
      <vt:lpstr>In Detail: info.optodes</vt:lpstr>
      <vt:lpstr>In Detail: info.tissue</vt:lpstr>
      <vt:lpstr>Data Structures: flags</vt:lpstr>
      <vt:lpstr>Data Structures: params &amp; header</vt:lpstr>
      <vt:lpstr>Data Structures: params (1)</vt:lpstr>
      <vt:lpstr>Data Structures: params (2)</vt:lpstr>
      <vt:lpstr>Data Structures - header</vt:lpstr>
      <vt:lpstr>Data Structures - mesh</vt:lpstr>
      <vt:lpstr>Data Structures - ops</vt:lpstr>
      <vt:lpstr>Data Structures</vt:lpstr>
      <vt:lpstr>Data Structures - A</vt:lpstr>
      <vt:lpstr>Data Structures - dim</vt:lpstr>
      <vt:lpstr>Data Structures</vt:lpstr>
      <vt:lpstr>Function Descriptions</vt:lpstr>
      <vt:lpstr>Analysis</vt:lpstr>
      <vt:lpstr>File IO (1)</vt:lpstr>
      <vt:lpstr>File IO (2)</vt:lpstr>
      <vt:lpstr>GUIs</vt:lpstr>
      <vt:lpstr>Reconstruction</vt:lpstr>
      <vt:lpstr>Spatial Transforms</vt:lpstr>
      <vt:lpstr>Support</vt:lpstr>
      <vt:lpstr>Temporal Transforms</vt:lpstr>
      <vt:lpstr>Visualizations (1)</vt:lpstr>
      <vt:lpstr>Visualizations (2)</vt:lpstr>
      <vt:lpstr>That’s It (For Now)</vt:lpstr>
      <vt:lpstr>Appendix: params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Eggebrecht, Adam</cp:lastModifiedBy>
  <cp:revision>1190</cp:revision>
  <dcterms:created xsi:type="dcterms:W3CDTF">2016-10-13T23:27:35Z</dcterms:created>
  <dcterms:modified xsi:type="dcterms:W3CDTF">2018-07-06T13:00:09Z</dcterms:modified>
</cp:coreProperties>
</file>